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9" r:id="rId1"/>
  </p:sldMasterIdLst>
  <p:notesMasterIdLst>
    <p:notesMasterId r:id="rId22"/>
  </p:notesMasterIdLst>
  <p:handoutMasterIdLst>
    <p:handoutMasterId r:id="rId23"/>
  </p:handoutMasterIdLst>
  <p:sldIdLst>
    <p:sldId id="300" r:id="rId2"/>
    <p:sldId id="374" r:id="rId3"/>
    <p:sldId id="356" r:id="rId4"/>
    <p:sldId id="350" r:id="rId5"/>
    <p:sldId id="378" r:id="rId6"/>
    <p:sldId id="359" r:id="rId7"/>
    <p:sldId id="377" r:id="rId8"/>
    <p:sldId id="384" r:id="rId9"/>
    <p:sldId id="385" r:id="rId10"/>
    <p:sldId id="362" r:id="rId11"/>
    <p:sldId id="363" r:id="rId12"/>
    <p:sldId id="383" r:id="rId13"/>
    <p:sldId id="381" r:id="rId14"/>
    <p:sldId id="379" r:id="rId15"/>
    <p:sldId id="366" r:id="rId16"/>
    <p:sldId id="387" r:id="rId17"/>
    <p:sldId id="382" r:id="rId18"/>
    <p:sldId id="386" r:id="rId19"/>
    <p:sldId id="354" r:id="rId20"/>
    <p:sldId id="348" r:id="rId21"/>
  </p:sldIdLst>
  <p:sldSz cx="18291175" cy="10290175"/>
  <p:notesSz cx="6858000" cy="9144000"/>
  <p:embeddedFontLst>
    <p:embeddedFont>
      <p:font typeface="Segoe UI Light" panose="020B0502040204020203" pitchFamily="34" charset="0"/>
      <p:regular r:id="rId24"/>
      <p:italic r:id="rId25"/>
    </p:embeddedFont>
    <p:embeddedFont>
      <p:font typeface="Segoe UI" panose="020B0502040204020203" pitchFamily="34" charset="0"/>
      <p:regular r:id="rId26"/>
      <p:bold r:id="rId27"/>
      <p:italic r:id="rId28"/>
      <p:boldItalic r:id="rId29"/>
    </p:embeddedFont>
    <p:embeddedFont>
      <p:font typeface="Droid Sans" panose="020B0604020202020204" charset="0"/>
      <p:regular r:id="rId30"/>
      <p:bold r:id="rId31"/>
    </p:embeddedFont>
    <p:embeddedFont>
      <p:font typeface="Segoe UI Semibold" panose="020B0702040204020203" pitchFamily="34" charset="0"/>
      <p:bold r:id="rId32"/>
      <p:boldItalic r:id="rId33"/>
    </p:embeddedFont>
    <p:embeddedFont>
      <p:font typeface="Segoe UI Black" panose="020B0A02040204020203" pitchFamily="34" charset="0"/>
      <p:bold r:id="rId34"/>
      <p:boldItalic r:id="rId35"/>
    </p:embeddedFont>
    <p:embeddedFont>
      <p:font typeface="Calibri" panose="020F0502020204030204" pitchFamily="34" charset="0"/>
      <p:regular r:id="rId36"/>
      <p:bold r:id="rId37"/>
      <p:italic r:id="rId38"/>
      <p:boldItalic r:id="rId39"/>
    </p:embeddedFont>
    <p:embeddedFont>
      <p:font typeface="Raleway" panose="020B0003030101060003" pitchFamily="34" charset="0"/>
      <p:regular r:id="rId40"/>
      <p:bold r:id="rId41"/>
    </p:embeddedFont>
    <p:embeddedFont>
      <p:font typeface="Open Sans" panose="020B0606030504020204" pitchFamily="34" charset="0"/>
      <p:regular r:id="rId42"/>
      <p:bold r:id="rId43"/>
      <p:italic r:id="rId44"/>
      <p:boldItalic r:id="rId45"/>
    </p:embeddedFont>
    <p:embeddedFont>
      <p:font typeface="Oswald" panose="02000503000000000000" pitchFamily="2" charset="0"/>
      <p:regular r:id="rId46"/>
      <p:bold r:id="rId47"/>
    </p:embeddedFont>
  </p:embeddedFontLst>
  <p:defaultTextStyle>
    <a:defPPr>
      <a:defRPr lang="en-US"/>
    </a:defPPr>
    <a:lvl1pPr marL="0" algn="l" defTabSz="1373883" rtl="0" eaLnBrk="1" latinLnBrk="0" hangingPunct="1">
      <a:defRPr sz="2900" kern="1200">
        <a:solidFill>
          <a:schemeClr val="tx1"/>
        </a:solidFill>
        <a:latin typeface="+mn-lt"/>
        <a:ea typeface="+mn-ea"/>
        <a:cs typeface="+mn-cs"/>
      </a:defRPr>
    </a:lvl1pPr>
    <a:lvl2pPr marL="686941" algn="l" defTabSz="1373883" rtl="0" eaLnBrk="1" latinLnBrk="0" hangingPunct="1">
      <a:defRPr sz="2900" kern="1200">
        <a:solidFill>
          <a:schemeClr val="tx1"/>
        </a:solidFill>
        <a:latin typeface="+mn-lt"/>
        <a:ea typeface="+mn-ea"/>
        <a:cs typeface="+mn-cs"/>
      </a:defRPr>
    </a:lvl2pPr>
    <a:lvl3pPr marL="1373883" algn="l" defTabSz="1373883" rtl="0" eaLnBrk="1" latinLnBrk="0" hangingPunct="1">
      <a:defRPr sz="2900" kern="1200">
        <a:solidFill>
          <a:schemeClr val="tx1"/>
        </a:solidFill>
        <a:latin typeface="+mn-lt"/>
        <a:ea typeface="+mn-ea"/>
        <a:cs typeface="+mn-cs"/>
      </a:defRPr>
    </a:lvl3pPr>
    <a:lvl4pPr marL="2060824" algn="l" defTabSz="1373883" rtl="0" eaLnBrk="1" latinLnBrk="0" hangingPunct="1">
      <a:defRPr sz="2900" kern="1200">
        <a:solidFill>
          <a:schemeClr val="tx1"/>
        </a:solidFill>
        <a:latin typeface="+mn-lt"/>
        <a:ea typeface="+mn-ea"/>
        <a:cs typeface="+mn-cs"/>
      </a:defRPr>
    </a:lvl4pPr>
    <a:lvl5pPr marL="2747765" algn="l" defTabSz="1373883" rtl="0" eaLnBrk="1" latinLnBrk="0" hangingPunct="1">
      <a:defRPr sz="2900" kern="1200">
        <a:solidFill>
          <a:schemeClr val="tx1"/>
        </a:solidFill>
        <a:latin typeface="+mn-lt"/>
        <a:ea typeface="+mn-ea"/>
        <a:cs typeface="+mn-cs"/>
      </a:defRPr>
    </a:lvl5pPr>
    <a:lvl6pPr marL="3434706" algn="l" defTabSz="1373883" rtl="0" eaLnBrk="1" latinLnBrk="0" hangingPunct="1">
      <a:defRPr sz="2900" kern="1200">
        <a:solidFill>
          <a:schemeClr val="tx1"/>
        </a:solidFill>
        <a:latin typeface="+mn-lt"/>
        <a:ea typeface="+mn-ea"/>
        <a:cs typeface="+mn-cs"/>
      </a:defRPr>
    </a:lvl6pPr>
    <a:lvl7pPr marL="4121648" algn="l" defTabSz="1373883" rtl="0" eaLnBrk="1" latinLnBrk="0" hangingPunct="1">
      <a:defRPr sz="2900" kern="1200">
        <a:solidFill>
          <a:schemeClr val="tx1"/>
        </a:solidFill>
        <a:latin typeface="+mn-lt"/>
        <a:ea typeface="+mn-ea"/>
        <a:cs typeface="+mn-cs"/>
      </a:defRPr>
    </a:lvl7pPr>
    <a:lvl8pPr marL="4808587" algn="l" defTabSz="1373883" rtl="0" eaLnBrk="1" latinLnBrk="0" hangingPunct="1">
      <a:defRPr sz="2900" kern="1200">
        <a:solidFill>
          <a:schemeClr val="tx1"/>
        </a:solidFill>
        <a:latin typeface="+mn-lt"/>
        <a:ea typeface="+mn-ea"/>
        <a:cs typeface="+mn-cs"/>
      </a:defRPr>
    </a:lvl8pPr>
    <a:lvl9pPr marL="5495529" algn="l" defTabSz="1373883"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860650D-0628-4CDE-B5B7-650C6E494998}">
          <p14:sldIdLst>
            <p14:sldId id="300"/>
            <p14:sldId id="374"/>
            <p14:sldId id="356"/>
            <p14:sldId id="350"/>
          </p14:sldIdLst>
        </p14:section>
        <p14:section name="Core Service Fabric Intro" id="{03BBBE19-0519-4D95-A21E-08C2046CDA47}">
          <p14:sldIdLst>
            <p14:sldId id="378"/>
            <p14:sldId id="359"/>
            <p14:sldId id="377"/>
          </p14:sldIdLst>
        </p14:section>
        <p14:section name="Programming Models" id="{44C5F4B2-B336-4C8F-95F0-747ED5F301C0}">
          <p14:sldIdLst>
            <p14:sldId id="384"/>
            <p14:sldId id="385"/>
            <p14:sldId id="362"/>
            <p14:sldId id="363"/>
            <p14:sldId id="383"/>
          </p14:sldIdLst>
        </p14:section>
        <p14:section name="Deployment" id="{24BF9D36-C5DB-4A11-A487-1BC11D4D2B3F}">
          <p14:sldIdLst>
            <p14:sldId id="381"/>
            <p14:sldId id="379"/>
          </p14:sldIdLst>
        </p14:section>
        <p14:section name="Scaling" id="{BF24B121-F813-4C7F-AC41-98945754B3A9}">
          <p14:sldIdLst>
            <p14:sldId id="366"/>
            <p14:sldId id="387"/>
          </p14:sldIdLst>
        </p14:section>
        <p14:section name="Testability" id="{8F972F17-127E-43B9-A92D-EAA5E3F2B567}">
          <p14:sldIdLst>
            <p14:sldId id="382"/>
          </p14:sldIdLst>
        </p14:section>
        <p14:section name="Summary" id="{8010BFFF-B181-458B-9506-C3F7D0342B47}">
          <p14:sldIdLst>
            <p14:sldId id="386"/>
            <p14:sldId id="354"/>
            <p14:sldId id="348"/>
          </p14:sldIdLst>
        </p14:section>
      </p14:sectionLst>
    </p:ext>
    <p:ext uri="{EFAFB233-063F-42B5-8137-9DF3F51BA10A}">
      <p15:sldGuideLst xmlns:p15="http://schemas.microsoft.com/office/powerpoint/2012/main">
        <p15:guide id="1" orient="horz" pos="855">
          <p15:clr>
            <a:srgbClr val="A4A3A4"/>
          </p15:clr>
        </p15:guide>
        <p15:guide id="2" pos="10538">
          <p15:clr>
            <a:srgbClr val="A4A3A4"/>
          </p15:clr>
        </p15:guide>
        <p15:guide id="3" pos="97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77AE"/>
    <a:srgbClr val="B02424"/>
    <a:srgbClr val="88BDE7"/>
    <a:srgbClr val="848388"/>
    <a:srgbClr val="000000"/>
    <a:srgbClr val="E9EAEE"/>
    <a:srgbClr val="FFFFFF"/>
    <a:srgbClr val="1D5C87"/>
    <a:srgbClr val="E9D687"/>
    <a:srgbClr val="E9DB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10" autoAdjust="0"/>
    <p:restoredTop sz="73453" autoAdjust="0"/>
  </p:normalViewPr>
  <p:slideViewPr>
    <p:cSldViewPr snapToGrid="0">
      <p:cViewPr varScale="1">
        <p:scale>
          <a:sx n="59" d="100"/>
          <a:sy n="59" d="100"/>
        </p:scale>
        <p:origin x="2174" y="77"/>
      </p:cViewPr>
      <p:guideLst>
        <p:guide orient="horz" pos="855"/>
        <p:guide pos="10538"/>
        <p:guide pos="978"/>
      </p:guideLst>
    </p:cSldViewPr>
  </p:slideViewPr>
  <p:notesTextViewPr>
    <p:cViewPr>
      <p:scale>
        <a:sx n="1" d="1"/>
        <a:sy n="1" d="1"/>
      </p:scale>
      <p:origin x="0" y="0"/>
    </p:cViewPr>
  </p:notesTextViewPr>
  <p:sorterViewPr>
    <p:cViewPr>
      <p:scale>
        <a:sx n="100" d="100"/>
        <a:sy n="100" d="100"/>
      </p:scale>
      <p:origin x="0" y="-13243"/>
    </p:cViewPr>
  </p:sorterViewPr>
  <p:notesViewPr>
    <p:cSldViewPr snapToGrid="0">
      <p:cViewPr varScale="1">
        <p:scale>
          <a:sx n="64" d="100"/>
          <a:sy n="64" d="100"/>
        </p:scale>
        <p:origin x="-3130"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EACE4-E297-4A8D-886D-C8CCBF8F4B81}" type="datetimeFigureOut">
              <a:rPr lang="en-US" smtClean="0"/>
              <a:t>9/24/2015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20D8D-E5CE-45AF-91CC-B6AF5AF9344A}" type="slidenum">
              <a:rPr lang="en-US" smtClean="0"/>
              <a:t>‹#›</a:t>
            </a:fld>
            <a:endParaRPr lang="en-US"/>
          </a:p>
        </p:txBody>
      </p:sp>
    </p:spTree>
    <p:extLst>
      <p:ext uri="{BB962C8B-B14F-4D97-AF65-F5344CB8AC3E}">
        <p14:creationId xmlns:p14="http://schemas.microsoft.com/office/powerpoint/2010/main" val="32088893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1DEA7E-0966-4298-B6A4-D8770E3523F6}" type="datetimeFigureOut">
              <a:rPr lang="en-US" smtClean="0"/>
              <a:t>9/24/2015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1F1A49-8522-435E-90D1-6D3B6646FEA3}" type="slidenum">
              <a:rPr lang="en-US" smtClean="0"/>
              <a:t>‹#›</a:t>
            </a:fld>
            <a:endParaRPr lang="en-US"/>
          </a:p>
        </p:txBody>
      </p:sp>
    </p:spTree>
    <p:extLst>
      <p:ext uri="{BB962C8B-B14F-4D97-AF65-F5344CB8AC3E}">
        <p14:creationId xmlns:p14="http://schemas.microsoft.com/office/powerpoint/2010/main" val="398010006"/>
      </p:ext>
    </p:extLst>
  </p:cSld>
  <p:clrMap bg1="lt1" tx1="dk1" bg2="lt2" tx2="dk2" accent1="accent1" accent2="accent2" accent3="accent3" accent4="accent4" accent5="accent5" accent6="accent6" hlink="hlink" folHlink="folHlink"/>
  <p:hf hdr="0" dt="0"/>
  <p:notesStyle>
    <a:lvl1pPr marL="0" algn="l" defTabSz="1373883" rtl="0" eaLnBrk="1" latinLnBrk="0" hangingPunct="1">
      <a:defRPr sz="1800" kern="1200">
        <a:solidFill>
          <a:schemeClr val="tx1"/>
        </a:solidFill>
        <a:latin typeface="+mn-lt"/>
        <a:ea typeface="+mn-ea"/>
        <a:cs typeface="+mn-cs"/>
      </a:defRPr>
    </a:lvl1pPr>
    <a:lvl2pPr marL="686941" algn="l" defTabSz="1373883" rtl="0" eaLnBrk="1" latinLnBrk="0" hangingPunct="1">
      <a:defRPr sz="1800" kern="1200">
        <a:solidFill>
          <a:schemeClr val="tx1"/>
        </a:solidFill>
        <a:latin typeface="+mn-lt"/>
        <a:ea typeface="+mn-ea"/>
        <a:cs typeface="+mn-cs"/>
      </a:defRPr>
    </a:lvl2pPr>
    <a:lvl3pPr marL="1373883" algn="l" defTabSz="1373883" rtl="0" eaLnBrk="1" latinLnBrk="0" hangingPunct="1">
      <a:defRPr sz="1800" kern="1200">
        <a:solidFill>
          <a:schemeClr val="tx1"/>
        </a:solidFill>
        <a:latin typeface="+mn-lt"/>
        <a:ea typeface="+mn-ea"/>
        <a:cs typeface="+mn-cs"/>
      </a:defRPr>
    </a:lvl3pPr>
    <a:lvl4pPr marL="2060824" algn="l" defTabSz="1373883" rtl="0" eaLnBrk="1" latinLnBrk="0" hangingPunct="1">
      <a:defRPr sz="1800" kern="1200">
        <a:solidFill>
          <a:schemeClr val="tx1"/>
        </a:solidFill>
        <a:latin typeface="+mn-lt"/>
        <a:ea typeface="+mn-ea"/>
        <a:cs typeface="+mn-cs"/>
      </a:defRPr>
    </a:lvl4pPr>
    <a:lvl5pPr marL="2747765" algn="l" defTabSz="1373883" rtl="0" eaLnBrk="1" latinLnBrk="0" hangingPunct="1">
      <a:defRPr sz="1800" kern="1200">
        <a:solidFill>
          <a:schemeClr val="tx1"/>
        </a:solidFill>
        <a:latin typeface="+mn-lt"/>
        <a:ea typeface="+mn-ea"/>
        <a:cs typeface="+mn-cs"/>
      </a:defRPr>
    </a:lvl5pPr>
    <a:lvl6pPr marL="3434706" algn="l" defTabSz="1373883" rtl="0" eaLnBrk="1" latinLnBrk="0" hangingPunct="1">
      <a:defRPr sz="1800" kern="1200">
        <a:solidFill>
          <a:schemeClr val="tx1"/>
        </a:solidFill>
        <a:latin typeface="+mn-lt"/>
        <a:ea typeface="+mn-ea"/>
        <a:cs typeface="+mn-cs"/>
      </a:defRPr>
    </a:lvl6pPr>
    <a:lvl7pPr marL="4121648" algn="l" defTabSz="1373883" rtl="0" eaLnBrk="1" latinLnBrk="0" hangingPunct="1">
      <a:defRPr sz="1800" kern="1200">
        <a:solidFill>
          <a:schemeClr val="tx1"/>
        </a:solidFill>
        <a:latin typeface="+mn-lt"/>
        <a:ea typeface="+mn-ea"/>
        <a:cs typeface="+mn-cs"/>
      </a:defRPr>
    </a:lvl7pPr>
    <a:lvl8pPr marL="4808587" algn="l" defTabSz="1373883" rtl="0" eaLnBrk="1" latinLnBrk="0" hangingPunct="1">
      <a:defRPr sz="1800" kern="1200">
        <a:solidFill>
          <a:schemeClr val="tx1"/>
        </a:solidFill>
        <a:latin typeface="+mn-lt"/>
        <a:ea typeface="+mn-ea"/>
        <a:cs typeface="+mn-cs"/>
      </a:defRPr>
    </a:lvl8pPr>
    <a:lvl9pPr marL="5495529" algn="l" defTabSz="1373883"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1F1A49-8522-435E-90D1-6D3B6646FEA3}" type="slidenum">
              <a:rPr lang="en-US" smtClean="0"/>
              <a:t>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5631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different programming model</a:t>
            </a:r>
            <a:r>
              <a:rPr lang="en-US" baseline="0" dirty="0" smtClean="0"/>
              <a:t>s to choose from:</a:t>
            </a:r>
          </a:p>
          <a:p>
            <a:endParaRPr lang="en-US" baseline="0" dirty="0" smtClean="0"/>
          </a:p>
          <a:p>
            <a:pPr rtl="0" fontAlgn="t"/>
            <a:r>
              <a:rPr lang="en-US" sz="1800" kern="1200" dirty="0" smtClean="0">
                <a:solidFill>
                  <a:schemeClr val="tx1"/>
                </a:solidFill>
                <a:effectLst/>
                <a:latin typeface="+mn-lt"/>
                <a:ea typeface="+mn-ea"/>
                <a:cs typeface="+mn-cs"/>
              </a:rPr>
              <a:t>Reliable Actors APIs</a:t>
            </a:r>
          </a:p>
          <a:p>
            <a:pPr rtl="0" fontAlgn="t"/>
            <a:r>
              <a:rPr lang="en-US" sz="1800" kern="1200" dirty="0" smtClean="0">
                <a:solidFill>
                  <a:schemeClr val="tx1"/>
                </a:solidFill>
                <a:effectLst/>
                <a:latin typeface="+mn-lt"/>
                <a:ea typeface="+mn-ea"/>
                <a:cs typeface="+mn-cs"/>
              </a:rPr>
              <a:t>Your problem space involves many small independent units of state and logic</a:t>
            </a:r>
          </a:p>
          <a:p>
            <a:pPr rtl="0" fontAlgn="t"/>
            <a:r>
              <a:rPr lang="en-US" sz="1800" kern="1200" dirty="0" smtClean="0">
                <a:solidFill>
                  <a:schemeClr val="tx1"/>
                </a:solidFill>
                <a:effectLst/>
                <a:latin typeface="+mn-lt"/>
                <a:ea typeface="+mn-ea"/>
                <a:cs typeface="+mn-cs"/>
              </a:rPr>
              <a:t>You want to work with single-threaded objects while still being able to scale and maintain consistency</a:t>
            </a:r>
          </a:p>
          <a:p>
            <a:pPr rtl="0" fontAlgn="t"/>
            <a:r>
              <a:rPr lang="en-US" sz="1800" kern="1200" dirty="0" smtClean="0">
                <a:solidFill>
                  <a:schemeClr val="tx1"/>
                </a:solidFill>
                <a:effectLst/>
                <a:latin typeface="+mn-lt"/>
                <a:ea typeface="+mn-ea"/>
                <a:cs typeface="+mn-cs"/>
              </a:rPr>
              <a:t>You want the framework to manage the concurrency and granularity of state</a:t>
            </a:r>
          </a:p>
          <a:p>
            <a:pPr rtl="0" fontAlgn="t"/>
            <a:r>
              <a:rPr lang="en-US" sz="1800" kern="1200" dirty="0" smtClean="0">
                <a:solidFill>
                  <a:schemeClr val="tx1"/>
                </a:solidFill>
                <a:effectLst/>
                <a:latin typeface="+mn-lt"/>
                <a:ea typeface="+mn-ea"/>
                <a:cs typeface="+mn-cs"/>
              </a:rPr>
              <a:t>You want the platform to manage communication for you</a:t>
            </a:r>
          </a:p>
          <a:p>
            <a:endParaRPr lang="en-US" baseline="0" dirty="0" smtClean="0"/>
          </a:p>
          <a:p>
            <a:endParaRPr lang="en-US" dirty="0" smtClean="0"/>
          </a:p>
          <a:p>
            <a:pPr rtl="0" fontAlgn="t"/>
            <a:r>
              <a:rPr lang="en-US" sz="1800" kern="1200" dirty="0" smtClean="0">
                <a:solidFill>
                  <a:schemeClr val="tx1"/>
                </a:solidFill>
                <a:effectLst/>
                <a:latin typeface="+mn-lt"/>
                <a:ea typeface="+mn-ea"/>
                <a:cs typeface="+mn-cs"/>
              </a:rPr>
              <a:t>Reliable Services APIs</a:t>
            </a:r>
          </a:p>
          <a:p>
            <a:pPr rtl="0" fontAlgn="t"/>
            <a:r>
              <a:rPr lang="en-US" sz="1800" kern="1200" dirty="0" smtClean="0">
                <a:solidFill>
                  <a:schemeClr val="tx1"/>
                </a:solidFill>
                <a:effectLst/>
                <a:latin typeface="+mn-lt"/>
                <a:ea typeface="+mn-ea"/>
                <a:cs typeface="+mn-cs"/>
              </a:rPr>
              <a:t>You need to maintain logic across multiple components</a:t>
            </a:r>
          </a:p>
          <a:p>
            <a:pPr rtl="0" fontAlgn="t"/>
            <a:r>
              <a:rPr lang="en-US" sz="1800" kern="1200" dirty="0" smtClean="0">
                <a:solidFill>
                  <a:schemeClr val="tx1"/>
                </a:solidFill>
                <a:effectLst/>
                <a:latin typeface="+mn-lt"/>
                <a:ea typeface="+mn-ea"/>
                <a:cs typeface="+mn-cs"/>
              </a:rPr>
              <a:t>You want to use reliable collections (like .NET Dictionary and Queue) to store and manage your state</a:t>
            </a:r>
          </a:p>
          <a:p>
            <a:pPr rtl="0" fontAlgn="t"/>
            <a:r>
              <a:rPr lang="en-US" sz="1800" kern="1200" dirty="0" smtClean="0">
                <a:solidFill>
                  <a:schemeClr val="tx1"/>
                </a:solidFill>
                <a:effectLst/>
                <a:latin typeface="+mn-lt"/>
                <a:ea typeface="+mn-ea"/>
                <a:cs typeface="+mn-cs"/>
              </a:rPr>
              <a:t>You want to control the granularity and concurrency of your state</a:t>
            </a:r>
          </a:p>
          <a:p>
            <a:pPr rtl="0" fontAlgn="t"/>
            <a:r>
              <a:rPr lang="en-US" sz="1800" kern="1200" dirty="0" smtClean="0">
                <a:solidFill>
                  <a:schemeClr val="tx1"/>
                </a:solidFill>
                <a:effectLst/>
                <a:latin typeface="+mn-lt"/>
                <a:ea typeface="+mn-ea"/>
                <a:cs typeface="+mn-cs"/>
              </a:rPr>
              <a:t>You want to manage the communication and control the partitioning scheme for your service</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10</a:t>
            </a:fld>
            <a:endParaRPr lang="en-US"/>
          </a:p>
        </p:txBody>
      </p:sp>
    </p:spTree>
    <p:extLst>
      <p:ext uri="{BB962C8B-B14F-4D97-AF65-F5344CB8AC3E}">
        <p14:creationId xmlns:p14="http://schemas.microsoft.com/office/powerpoint/2010/main" val="2428990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combine multiple models within the same application. For example, a stateless web service which connects to a </a:t>
            </a:r>
            <a:r>
              <a:rPr lang="en-US" baseline="0" dirty="0" err="1" smtClean="0"/>
              <a:t>stateful</a:t>
            </a:r>
            <a:r>
              <a:rPr lang="en-US" baseline="0" dirty="0" smtClean="0"/>
              <a:t> service to host a shopping cart or user profiles.</a:t>
            </a:r>
          </a:p>
          <a:p>
            <a:endParaRPr lang="en-US" baseline="0" dirty="0" smtClean="0"/>
          </a:p>
          <a:p>
            <a:r>
              <a:rPr lang="en-US" baseline="0" dirty="0" smtClean="0"/>
              <a:t>Let’s go back and look at the sample we used as our problem space early on in the talk.</a:t>
            </a:r>
          </a:p>
          <a:p>
            <a:endParaRPr lang="en-US" baseline="0" dirty="0" smtClean="0"/>
          </a:p>
          <a:p>
            <a:r>
              <a:rPr lang="en-US" baseline="0" dirty="0" smtClean="0"/>
              <a:t>We reduce complexity because we no longer have the external cache and queues to deal with.</a:t>
            </a:r>
          </a:p>
          <a:p>
            <a:r>
              <a:rPr lang="en-US" baseline="0" dirty="0" smtClean="0"/>
              <a:t>The High Availability and partitioning of the data can be managed by the Service Fabric, so we no longer have to code much of that on our own.</a:t>
            </a:r>
          </a:p>
          <a:p>
            <a:r>
              <a:rPr lang="en-US" baseline="0" dirty="0" smtClean="0"/>
              <a:t>Much faster deployments.</a:t>
            </a:r>
          </a:p>
          <a:p>
            <a:r>
              <a:rPr lang="en-US" baseline="0" dirty="0" smtClean="0"/>
              <a:t>The fabric handles spreading the deployments out so that we don’t have to and can pack more onto each machine.</a:t>
            </a:r>
          </a:p>
          <a:p>
            <a:r>
              <a:rPr lang="en-US" baseline="0" dirty="0" smtClean="0"/>
              <a:t>And since we deploy to the same fabric regardless of environment we have a single code base. No more providers for S3 vs Blob Storage, or Simple Queue Services vs Azure Queues.</a:t>
            </a:r>
          </a:p>
          <a:p>
            <a:endParaRPr lang="en-US" baseline="0" dirty="0" smtClean="0"/>
          </a:p>
          <a:p>
            <a:r>
              <a:rPr lang="en-US" baseline="0" dirty="0" smtClean="0"/>
              <a:t>We push to an external store for data analysis or for disaster recovery.</a:t>
            </a:r>
          </a:p>
          <a:p>
            <a:endParaRPr lang="en-US" baseline="0" dirty="0" smtClean="0"/>
          </a:p>
          <a:p>
            <a:r>
              <a:rPr lang="en-US" dirty="0" smtClean="0"/>
              <a:t>Visual Object sample!</a:t>
            </a:r>
          </a:p>
          <a:p>
            <a:endParaRPr lang="en-US" dirty="0" smtClean="0"/>
          </a:p>
          <a:p>
            <a:r>
              <a:rPr lang="en-US" dirty="0" smtClean="0"/>
              <a:t>Graphic of stateless</a:t>
            </a:r>
            <a:r>
              <a:rPr lang="en-US" baseline="0" dirty="0" smtClean="0"/>
              <a:t> web service for clients to attach to and </a:t>
            </a:r>
            <a:r>
              <a:rPr lang="en-US" baseline="0" dirty="0" err="1" smtClean="0"/>
              <a:t>stateful</a:t>
            </a:r>
            <a:r>
              <a:rPr lang="en-US" baseline="0" dirty="0" smtClean="0"/>
              <a:t> Actor model in the background for the shapes.</a:t>
            </a:r>
            <a:endParaRPr lang="en-US" dirty="0" smtClean="0"/>
          </a:p>
          <a:p>
            <a:endParaRPr lang="en-US" dirty="0" smtClean="0"/>
          </a:p>
          <a:p>
            <a:r>
              <a:rPr lang="en-US" baseline="0" dirty="0" smtClean="0"/>
              <a:t>Demo 2 – An application walk through</a:t>
            </a:r>
          </a:p>
          <a:p>
            <a:endParaRPr lang="en-US" baseline="0" dirty="0" smtClean="0"/>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I’m going to show an sample that includes a stateless service and a </a:t>
            </a:r>
            <a:r>
              <a:rPr lang="en-US" dirty="0" err="1" smtClean="0"/>
              <a:t>stateful</a:t>
            </a:r>
            <a:r>
              <a:rPr lang="en-US" dirty="0" smtClean="0"/>
              <a:t> actor so you can see a little</a:t>
            </a:r>
            <a:r>
              <a:rPr lang="en-US" baseline="0" dirty="0" smtClean="0"/>
              <a:t> about how it’s coded, but I don’t want to dive too deep into.  This is a sample that Microsoft provides so you can pull the code and look through it to your heart’s content. There are also several good videos on the Reliable Actor model you can watch to learn more.</a:t>
            </a:r>
          </a:p>
          <a:p>
            <a:endParaRPr lang="en-US" baseline="0" dirty="0" smtClean="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11</a:t>
            </a:fld>
            <a:endParaRPr lang="en-US"/>
          </a:p>
        </p:txBody>
      </p:sp>
    </p:spTree>
    <p:extLst>
      <p:ext uri="{BB962C8B-B14F-4D97-AF65-F5344CB8AC3E}">
        <p14:creationId xmlns:p14="http://schemas.microsoft.com/office/powerpoint/2010/main" val="35033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And you aren’t really constrained.</a:t>
            </a:r>
            <a:r>
              <a:rPr lang="en-US" baseline="0" dirty="0" smtClean="0"/>
              <a:t> You can host any exe you want pretty much in a stateless service and just start up a listener.  You get the service fabric HA benefits and more.</a:t>
            </a:r>
            <a:endParaRPr lang="en-US" dirty="0" smtClean="0"/>
          </a:p>
          <a:p>
            <a:endParaRPr lang="en-US" dirty="0" smtClean="0"/>
          </a:p>
          <a:p>
            <a:endParaRPr lang="en-US" dirty="0" smtClean="0"/>
          </a:p>
          <a:p>
            <a:r>
              <a:rPr lang="en-US" dirty="0" smtClean="0"/>
              <a:t>Images:</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Handcuffs by Victor,</a:t>
            </a:r>
            <a:r>
              <a:rPr lang="en-US" baseline="0" dirty="0" smtClean="0"/>
              <a:t> used under creative commons attribution license - </a:t>
            </a:r>
            <a:r>
              <a:rPr lang="en-US" sz="1800" kern="1200" dirty="0" smtClean="0">
                <a:solidFill>
                  <a:schemeClr val="tx1"/>
                </a:solidFill>
                <a:latin typeface="+mn-lt"/>
                <a:ea typeface="+mn-ea"/>
                <a:cs typeface="+mn-cs"/>
              </a:rPr>
              <a:t>https://www.flickr.com/photos/v1ctor/6711234961/sizes/l/</a:t>
            </a:r>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896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How do you deploy?</a:t>
            </a:r>
          </a:p>
          <a:p>
            <a:endParaRPr lang="en-US" dirty="0" smtClean="0"/>
          </a:p>
          <a:p>
            <a:r>
              <a:rPr lang="en-US" dirty="0" smtClean="0"/>
              <a:t>Well, F5 of course!  Visual</a:t>
            </a:r>
            <a:r>
              <a:rPr lang="en-US" baseline="0" dirty="0" smtClean="0"/>
              <a:t> Studio will certain do a deployment to your local cluster, but when you redeploy it will remove the package and replace it, killing any state you may have.  And of course, you wouldn’t use Visual Studio to deploy to production right…. Right?</a:t>
            </a:r>
          </a:p>
          <a:p>
            <a:endParaRPr lang="en-US" dirty="0" smtClean="0"/>
          </a:p>
          <a:p>
            <a:endParaRPr lang="en-US" dirty="0" smtClean="0"/>
          </a:p>
          <a:p>
            <a:r>
              <a:rPr lang="en-US" b="1" dirty="0" smtClean="0"/>
              <a:t>Images</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F5 Deploy by Mike Wood,</a:t>
            </a:r>
            <a:r>
              <a:rPr lang="en-US" baseline="0" dirty="0" smtClean="0"/>
              <a:t> used under creative commons attribution license</a:t>
            </a:r>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8692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A service package – made up of code and configuration.</a:t>
            </a:r>
          </a:p>
          <a:p>
            <a:r>
              <a:rPr lang="en-US" dirty="0" smtClean="0"/>
              <a:t>A</a:t>
            </a:r>
            <a:r>
              <a:rPr lang="en-US" baseline="0" dirty="0" smtClean="0"/>
              <a:t>n application package – made up for one or more service packages and configuration.  Unit of deployment, versioning and lifecycle.</a:t>
            </a:r>
          </a:p>
          <a:p>
            <a:endParaRPr lang="en-US" baseline="0" dirty="0" smtClean="0"/>
          </a:p>
          <a:p>
            <a:r>
              <a:rPr lang="en-US" dirty="0" smtClean="0"/>
              <a:t>The</a:t>
            </a:r>
            <a:r>
              <a:rPr lang="en-US" baseline="0" dirty="0" smtClean="0"/>
              <a:t> build produces your code, which you then package into separate service packages, which are comprised of code and configuration (service manifest).  Then one or more service packages are put together into an application package which is comprised of the service packages and configuration (application manifest).  Each of these is then is considered a service or application Type.  Think of it like a .NET CLR type. You define it, then you instantiate one more instances of it.</a:t>
            </a:r>
          </a:p>
          <a:p>
            <a:endParaRPr lang="en-US" baseline="0" dirty="0" smtClean="0"/>
          </a:p>
          <a:p>
            <a:r>
              <a:rPr lang="en-US" baseline="0" dirty="0" smtClean="0"/>
              <a:t>The application package is copied to the cluster on the </a:t>
            </a:r>
            <a:r>
              <a:rPr lang="en-US" baseline="0" dirty="0" err="1" smtClean="0"/>
              <a:t>imagestore</a:t>
            </a:r>
            <a:r>
              <a:rPr lang="en-US" baseline="0" dirty="0" smtClean="0"/>
              <a:t> service.  </a:t>
            </a:r>
          </a:p>
          <a:p>
            <a:endParaRPr lang="en-US" baseline="0" dirty="0" smtClean="0"/>
          </a:p>
          <a:p>
            <a:r>
              <a:rPr lang="en-US" baseline="0" dirty="0" smtClean="0"/>
              <a:t>Then you start the application, which will create an instance of the application on the cluster based on the configuration.</a:t>
            </a:r>
          </a:p>
          <a:p>
            <a:endParaRPr lang="en-US" baseline="0" dirty="0" smtClean="0"/>
          </a:p>
          <a:p>
            <a:r>
              <a:rPr lang="en-US" baseline="0" dirty="0" smtClean="0"/>
              <a:t>Demo 3 – Deployment and updating</a:t>
            </a:r>
          </a:p>
          <a:p>
            <a:endParaRPr lang="en-US" baseline="0" dirty="0" smtClean="0"/>
          </a:p>
        </p:txBody>
      </p:sp>
      <p:sp>
        <p:nvSpPr>
          <p:cNvPr id="4" name="Slide Number Placeholder 3"/>
          <p:cNvSpPr>
            <a:spLocks noGrp="1"/>
          </p:cNvSpPr>
          <p:nvPr>
            <p:ph type="sldNum" sz="quarter" idx="10"/>
          </p:nvPr>
        </p:nvSpPr>
        <p:spPr/>
        <p:txBody>
          <a:bodyPr/>
          <a:lstStyle/>
          <a:p>
            <a:fld id="{951F1A49-8522-435E-90D1-6D3B6646FEA3}"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29825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supposed</a:t>
            </a:r>
            <a:r>
              <a:rPr lang="en-US" baseline="0" dirty="0" smtClean="0"/>
              <a:t> to scale like mad right?</a:t>
            </a:r>
          </a:p>
          <a:p>
            <a:endParaRPr lang="en-US" baseline="0" dirty="0" smtClean="0"/>
          </a:p>
          <a:p>
            <a:r>
              <a:rPr lang="en-US" baseline="0" dirty="0" smtClean="0"/>
              <a:t>Stateless services scale by just creating more instances of them.  A Load Balancer then directs traffic round robin between them.</a:t>
            </a:r>
          </a:p>
          <a:p>
            <a:endParaRPr lang="en-US" baseline="0" dirty="0" smtClean="0"/>
          </a:p>
          <a:p>
            <a:r>
              <a:rPr lang="en-US" dirty="0" err="1" smtClean="0"/>
              <a:t>Stateful</a:t>
            </a:r>
            <a:r>
              <a:rPr lang="en-US" baseline="0" dirty="0" smtClean="0"/>
              <a:t> services scale by using partitions.  </a:t>
            </a:r>
            <a:r>
              <a:rPr lang="en-US" dirty="0" smtClean="0"/>
              <a:t>When you deploy the </a:t>
            </a:r>
            <a:r>
              <a:rPr lang="en-US" dirty="0" err="1" smtClean="0"/>
              <a:t>stateful</a:t>
            </a:r>
            <a:r>
              <a:rPr lang="en-US" dirty="0" smtClean="0"/>
              <a:t> service it has a number of partitions defined.  Your</a:t>
            </a:r>
            <a:r>
              <a:rPr lang="en-US" baseline="0" dirty="0" smtClean="0"/>
              <a:t> options are:</a:t>
            </a:r>
          </a:p>
          <a:p>
            <a:endParaRPr lang="en-US" baseline="0" dirty="0" smtClean="0"/>
          </a:p>
          <a:p>
            <a:pPr marL="285750" indent="-285750">
              <a:buFontTx/>
              <a:buChar char="-"/>
            </a:pPr>
            <a:r>
              <a:rPr lang="en-US" baseline="0" dirty="0" smtClean="0"/>
              <a:t>Singleton (The Highlander option - there can be only one!)</a:t>
            </a:r>
          </a:p>
          <a:p>
            <a:pPr marL="285750" indent="-285750">
              <a:buFontTx/>
              <a:buChar char="-"/>
            </a:pPr>
            <a:r>
              <a:rPr lang="en-US" baseline="0" dirty="0" smtClean="0"/>
              <a:t>Named – this works off unique names and you must know the partition name.  For example, if you wanted to partition by customer ID or zip code (these are NOT dynamic, so beware). You’d have to know the name and likely have a look up service to find them.</a:t>
            </a:r>
          </a:p>
          <a:p>
            <a:pPr marL="285750" indent="-285750">
              <a:buFontTx/>
              <a:buChar char="-"/>
            </a:pPr>
            <a:r>
              <a:rPr lang="en-US" baseline="0" dirty="0" smtClean="0"/>
              <a:t>Ranged Partitioning (int64) – You define the upper and lower bounds of the range and then the number of partitions. </a:t>
            </a:r>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15</a:t>
            </a:fld>
            <a:endParaRPr lang="en-US"/>
          </a:p>
        </p:txBody>
      </p:sp>
    </p:spTree>
    <p:extLst>
      <p:ext uri="{BB962C8B-B14F-4D97-AF65-F5344CB8AC3E}">
        <p14:creationId xmlns:p14="http://schemas.microsoft.com/office/powerpoint/2010/main" val="394038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Partition size</a:t>
            </a:r>
            <a:r>
              <a:rPr lang="en-US" baseline="0" dirty="0" smtClean="0"/>
              <a:t> is defined in the application manifest and currently can NOT be changed after deployment, so choose wisely.</a:t>
            </a:r>
          </a:p>
          <a:p>
            <a:endParaRPr lang="en-US" baseline="0" dirty="0" smtClean="0"/>
          </a:p>
          <a:p>
            <a:r>
              <a:rPr lang="en-US" dirty="0" smtClean="0"/>
              <a:t>You can test the system by putting in a test load against it configured for one partition and see where it starts to fail or hang. Then you'll known the load you roughly get for each partition since all the requests for a single partition will go to the primary node.  Then you can extrapolate how many nodes you'd likely need for your anticipated load.  Then add some growth in there and set it for that many partitions.  </a:t>
            </a:r>
          </a:p>
          <a:p>
            <a:endParaRPr lang="en-US" dirty="0" smtClean="0"/>
          </a:p>
          <a:p>
            <a:r>
              <a:rPr lang="en-US" dirty="0" smtClean="0"/>
              <a:t>Note that #partitions != the number of nodes in your cluster.  You can still start with a smaller  number of nodes until you are under pressure.</a:t>
            </a:r>
          </a:p>
          <a:p>
            <a:endParaRPr lang="en-US" dirty="0" smtClean="0"/>
          </a:p>
          <a:p>
            <a:r>
              <a:rPr lang="en-US" dirty="0" smtClean="0"/>
              <a:t>Due note that thousands</a:t>
            </a:r>
            <a:r>
              <a:rPr lang="en-US" baseline="0" dirty="0" smtClean="0"/>
              <a:t> of partitions will stress smaller cluster sizes because of the amount of partitions it may need to move in case of node failures, etc.</a:t>
            </a:r>
          </a:p>
          <a:p>
            <a:endParaRPr lang="en-US" baseline="0" dirty="0" smtClean="0"/>
          </a:p>
          <a:p>
            <a:endParaRPr lang="en-US" dirty="0" smtClean="0"/>
          </a:p>
          <a:p>
            <a:r>
              <a:rPr lang="en-US" dirty="0" smtClean="0"/>
              <a:t>Image: </a:t>
            </a:r>
          </a:p>
          <a:p>
            <a:r>
              <a:rPr lang="en-US" dirty="0" smtClean="0"/>
              <a:t>Indiana Jones and the</a:t>
            </a:r>
            <a:r>
              <a:rPr lang="en-US" baseline="0" dirty="0" smtClean="0"/>
              <a:t> Last Crusade, </a:t>
            </a:r>
            <a:r>
              <a:rPr lang="en-US" dirty="0" smtClean="0"/>
              <a:t>copyrighted by </a:t>
            </a:r>
            <a:r>
              <a:rPr lang="en-US" dirty="0" err="1" smtClean="0"/>
              <a:t>LucasFilm</a:t>
            </a:r>
            <a:r>
              <a:rPr lang="en-US" dirty="0" smtClean="0"/>
              <a:t> 1989 / Fair Use</a:t>
            </a:r>
          </a:p>
          <a:p>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7957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Chaos Monkey anyone?</a:t>
            </a:r>
          </a:p>
          <a:p>
            <a:endParaRPr lang="en-US" dirty="0" smtClean="0"/>
          </a:p>
          <a:p>
            <a:r>
              <a:rPr lang="en-US" dirty="0" smtClean="0"/>
              <a:t>They have tooling available to help you test out both graceful and non graceful faults in the system.  The</a:t>
            </a:r>
            <a:r>
              <a:rPr lang="en-US" baseline="0" dirty="0" smtClean="0"/>
              <a:t> videos show a sample service that is randomly doing this, but there is an API and PowerShell cmdlets you can use to do the same thing, or be more tailored in your testing.  Kind of cool.  </a:t>
            </a:r>
          </a:p>
          <a:p>
            <a:endParaRPr lang="en-US" baseline="0" dirty="0" smtClean="0"/>
          </a:p>
          <a:p>
            <a:r>
              <a:rPr lang="en-US" baseline="0" dirty="0" smtClean="0"/>
              <a:t>Service Fabric has been around for a few years within Microsoft. They have actually a very flexible platform with a lot of things built in.  The Chaos tooling is nice (and something most people first started hearing about from Netflix).</a:t>
            </a:r>
          </a:p>
          <a:p>
            <a:endParaRPr lang="en-US" baseline="0" dirty="0" smtClean="0"/>
          </a:p>
          <a:p>
            <a:r>
              <a:rPr lang="en-US" baseline="0" dirty="0" smtClean="0"/>
              <a:t>Demo – 4 – Kill it!</a:t>
            </a:r>
            <a:endParaRPr lang="en-US" dirty="0" smtClean="0"/>
          </a:p>
          <a:p>
            <a:endParaRPr lang="en-US" dirty="0" smtClean="0"/>
          </a:p>
          <a:p>
            <a:r>
              <a:rPr lang="en-US" dirty="0" smtClean="0"/>
              <a:t>Images:</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Monkey by Samuel Rogers,</a:t>
            </a:r>
            <a:r>
              <a:rPr lang="en-US" baseline="0" dirty="0" smtClean="0"/>
              <a:t> used under creative commons attribution license - </a:t>
            </a:r>
            <a:r>
              <a:rPr lang="en-US" sz="1800" kern="1200" dirty="0" smtClean="0">
                <a:solidFill>
                  <a:schemeClr val="tx1"/>
                </a:solidFill>
                <a:latin typeface="+mn-lt"/>
                <a:ea typeface="+mn-ea"/>
                <a:cs typeface="+mn-cs"/>
              </a:rPr>
              <a:t>http://flickr.com/photos/130732751@N03/16615120856/sizes/h</a:t>
            </a:r>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8134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Azure Service Fabric solves a bunch of problems we have and has</a:t>
            </a:r>
            <a:r>
              <a:rPr lang="en-US" baseline="0" dirty="0" smtClean="0"/>
              <a:t> the potential to take away a lot of complexity from us in our code.</a:t>
            </a:r>
          </a:p>
          <a:p>
            <a:endParaRPr lang="en-US" dirty="0" smtClean="0"/>
          </a:p>
          <a:p>
            <a:r>
              <a:rPr lang="en-US" dirty="0" smtClean="0"/>
              <a:t>Azure</a:t>
            </a:r>
            <a:r>
              <a:rPr lang="en-US" baseline="0" dirty="0" smtClean="0"/>
              <a:t> Service Fabric will solve a lot of problems, but it may not be for everyone.</a:t>
            </a:r>
          </a:p>
          <a:p>
            <a:pPr marL="285750" indent="-285750">
              <a:buFontTx/>
              <a:buChar char="-"/>
            </a:pPr>
            <a:r>
              <a:rPr lang="en-US" baseline="0" dirty="0" smtClean="0"/>
              <a:t>Need minimum of 5 nodes in a cluster, though on premises it can be jacked to 3 if you don’t mind lose of reliability. (You can put a lot on those nodes though, multiple applications)</a:t>
            </a:r>
          </a:p>
          <a:p>
            <a:pPr marL="285750" indent="-285750">
              <a:buFontTx/>
              <a:buChar char="-"/>
            </a:pPr>
            <a:r>
              <a:rPr lang="en-US" baseline="0" dirty="0" smtClean="0"/>
              <a:t>Don’t forget you can run just about anything in the service fabric, even non “SF” based programming models. Any .exe.</a:t>
            </a:r>
          </a:p>
          <a:p>
            <a:pPr marL="285750" indent="-285750">
              <a:buFontTx/>
              <a:buChar char="-"/>
            </a:pPr>
            <a:r>
              <a:rPr lang="en-US" baseline="0" dirty="0" smtClean="0"/>
              <a:t>There is still load balancing that has to happen OUTSIDE the SF.  When they get to Azure this will likely be handled by the Azure Load Balancer or Azure App Gateway.</a:t>
            </a:r>
          </a:p>
          <a:p>
            <a:pPr marL="285750" indent="-285750">
              <a:buFontTx/>
              <a:buChar char="-"/>
            </a:pPr>
            <a:r>
              <a:rPr lang="en-US" baseline="0" dirty="0" smtClean="0"/>
              <a:t>Complexity may appear elsewhere… like versioning. </a:t>
            </a:r>
            <a:r>
              <a:rPr lang="en-US" baseline="0" dirty="0" smtClean="0">
                <a:sym typeface="Wingdings" panose="05000000000000000000" pitchFamily="2" charset="2"/>
              </a:rPr>
              <a:t></a:t>
            </a:r>
            <a:endParaRPr lang="en-US" baseline="0" dirty="0" smtClean="0"/>
          </a:p>
          <a:p>
            <a:endParaRPr lang="en-US" dirty="0" smtClean="0"/>
          </a:p>
          <a:p>
            <a:endParaRPr lang="en-US" dirty="0" smtClean="0"/>
          </a:p>
          <a:p>
            <a:pPr marL="0" indent="0">
              <a:buFontTx/>
              <a:buNone/>
            </a:pPr>
            <a:r>
              <a:rPr lang="en-US" baseline="0" dirty="0" smtClean="0"/>
              <a:t>Image: </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15028-UCD Pacific Place-3448 by A&amp;M Commerce,</a:t>
            </a:r>
            <a:r>
              <a:rPr lang="en-US" baseline="0" dirty="0" smtClean="0"/>
              <a:t> used under creative commons attribution license - </a:t>
            </a:r>
            <a:r>
              <a:rPr lang="en-US" sz="1800" kern="1200" dirty="0" smtClean="0">
                <a:solidFill>
                  <a:schemeClr val="tx1"/>
                </a:solidFill>
                <a:latin typeface="+mn-lt"/>
                <a:ea typeface="+mn-ea"/>
                <a:cs typeface="+mn-cs"/>
              </a:rPr>
              <a:t>https://www.flickr.com/photos/tamuc/16437509712/sizes/z/</a:t>
            </a:r>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58904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I preorder now?</a:t>
            </a:r>
          </a:p>
          <a:p>
            <a:endParaRPr lang="en-US" dirty="0" smtClean="0"/>
          </a:p>
          <a:p>
            <a:pPr marL="285750" indent="-285750">
              <a:buFontTx/>
              <a:buChar char="-"/>
            </a:pPr>
            <a:r>
              <a:rPr lang="en-US" dirty="0" smtClean="0"/>
              <a:t>You can pull the SDK now for a local playground on a single box.</a:t>
            </a:r>
          </a:p>
          <a:p>
            <a:pPr marL="285750" indent="-285750">
              <a:buFontTx/>
              <a:buChar char="-"/>
            </a:pPr>
            <a:r>
              <a:rPr lang="en-US" dirty="0" smtClean="0"/>
              <a:t>Publically mentioned on a forum post that public</a:t>
            </a:r>
            <a:r>
              <a:rPr lang="en-US" baseline="0" dirty="0" smtClean="0"/>
              <a:t> preview by EOCY for Azure.</a:t>
            </a:r>
          </a:p>
          <a:p>
            <a:pPr marL="285750" indent="-285750">
              <a:buFontTx/>
              <a:buChar char="-"/>
            </a:pPr>
            <a:r>
              <a:rPr lang="en-US" baseline="0" dirty="0" smtClean="0"/>
              <a:t>You’ll find this on premises with Windows Server 2016 where the servers can be used as nodes.</a:t>
            </a:r>
          </a:p>
          <a:p>
            <a:pPr marL="285750" indent="-285750">
              <a:buFontTx/>
              <a:buChar char="-"/>
            </a:pPr>
            <a:r>
              <a:rPr lang="en-US" baseline="0" dirty="0" smtClean="0"/>
              <a:t>They’ve publically stated they want to take this to other platforms (like Linux) and cloud providers (like AWS, </a:t>
            </a:r>
            <a:r>
              <a:rPr lang="en-US" baseline="0" dirty="0" err="1" smtClean="0"/>
              <a:t>RackSpace</a:t>
            </a:r>
            <a:r>
              <a:rPr lang="en-US" baseline="0" dirty="0" smtClean="0"/>
              <a:t>, etc.)</a:t>
            </a:r>
          </a:p>
          <a:p>
            <a:pPr marL="285750" marR="0" indent="-285750" algn="l" defTabSz="1373883" rtl="0" eaLnBrk="1" fontAlgn="auto" latinLnBrk="0" hangingPunct="1">
              <a:lnSpc>
                <a:spcPct val="100000"/>
              </a:lnSpc>
              <a:spcBef>
                <a:spcPts val="0"/>
              </a:spcBef>
              <a:spcAft>
                <a:spcPts val="0"/>
              </a:spcAft>
              <a:buClrTx/>
              <a:buSzTx/>
              <a:buFontTx/>
              <a:buChar char="-"/>
              <a:tabLst/>
              <a:defRPr/>
            </a:pPr>
            <a:r>
              <a:rPr lang="en-US" dirty="0" smtClean="0"/>
              <a:t>Think you have</a:t>
            </a:r>
            <a:r>
              <a:rPr lang="en-US" baseline="0" dirty="0" smtClean="0"/>
              <a:t> a huge opportunity for this? Let me know.</a:t>
            </a:r>
            <a:endParaRPr lang="en-US" dirty="0" smtClean="0"/>
          </a:p>
          <a:p>
            <a:pPr marL="285750" indent="-285750">
              <a:buFontTx/>
              <a:buChar char="-"/>
            </a:pPr>
            <a:endParaRPr lang="en-US" baseline="0" dirty="0" smtClean="0"/>
          </a:p>
          <a:p>
            <a:pPr marL="0" indent="0">
              <a:buFontTx/>
              <a:buNone/>
            </a:pPr>
            <a:r>
              <a:rPr lang="en-US" baseline="0" dirty="0" smtClean="0"/>
              <a:t>Image: </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The Lost  Queue by Ewen Roberts,</a:t>
            </a:r>
            <a:r>
              <a:rPr lang="en-US" baseline="0" dirty="0" smtClean="0"/>
              <a:t> used under creative commons attribution license - </a:t>
            </a:r>
            <a:r>
              <a:rPr lang="en-US" sz="1800" kern="1200" dirty="0" smtClean="0">
                <a:solidFill>
                  <a:schemeClr val="tx1"/>
                </a:solidFill>
                <a:latin typeface="+mn-lt"/>
                <a:ea typeface="+mn-ea"/>
                <a:cs typeface="+mn-cs"/>
              </a:rPr>
              <a:t>https://www.flickr.com/photos/donabelandewen/195930391/sizes/l/</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19</a:t>
            </a:fld>
            <a:endParaRPr lang="en-US"/>
          </a:p>
        </p:txBody>
      </p:sp>
    </p:spTree>
    <p:extLst>
      <p:ext uri="{BB962C8B-B14F-4D97-AF65-F5344CB8AC3E}">
        <p14:creationId xmlns:p14="http://schemas.microsoft.com/office/powerpoint/2010/main" val="36549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Set expectations!</a:t>
            </a:r>
          </a:p>
          <a:p>
            <a:endParaRPr lang="en-US" dirty="0" smtClean="0"/>
          </a:p>
          <a:p>
            <a:pPr marL="285750" indent="-285750">
              <a:buFontTx/>
              <a:buChar char="-"/>
            </a:pPr>
            <a:r>
              <a:rPr lang="en-US" baseline="0" dirty="0" smtClean="0"/>
              <a:t>There isn’t great guidance out yet (Still in preview)</a:t>
            </a:r>
          </a:p>
          <a:p>
            <a:pPr marL="285750" indent="-285750">
              <a:buFontTx/>
              <a:buChar char="-"/>
            </a:pPr>
            <a:r>
              <a:rPr lang="en-US" baseline="0" dirty="0" smtClean="0"/>
              <a:t>This is not a DEEP Dive. See expectation #1</a:t>
            </a:r>
            <a:endParaRPr lang="en-US" dirty="0" smtClean="0"/>
          </a:p>
          <a:p>
            <a:endParaRPr lang="en-US" dirty="0" smtClean="0"/>
          </a:p>
          <a:p>
            <a:r>
              <a:rPr lang="en-US" b="1" dirty="0" smtClean="0"/>
              <a:t>Images:</a:t>
            </a:r>
          </a:p>
          <a:p>
            <a:pPr marL="0" marR="0" indent="0" algn="l" defTabSz="1373883" rtl="0" eaLnBrk="1" fontAlgn="auto" latinLnBrk="0" hangingPunct="1">
              <a:lnSpc>
                <a:spcPct val="100000"/>
              </a:lnSpc>
              <a:spcBef>
                <a:spcPts val="0"/>
              </a:spcBef>
              <a:spcAft>
                <a:spcPts val="0"/>
              </a:spcAft>
              <a:buClrTx/>
              <a:buSzTx/>
              <a:buFontTx/>
              <a:buNone/>
              <a:tabLst/>
              <a:defRPr/>
            </a:pPr>
            <a:r>
              <a:rPr lang="en-US" baseline="0" dirty="0" smtClean="0"/>
              <a:t>Tunneling by </a:t>
            </a:r>
            <a:r>
              <a:rPr lang="en-US" baseline="0" dirty="0" err="1" smtClean="0"/>
              <a:t>jurvetson</a:t>
            </a:r>
            <a:r>
              <a:rPr lang="en-US" baseline="0" dirty="0" smtClean="0"/>
              <a:t>, </a:t>
            </a:r>
            <a:r>
              <a:rPr lang="en-US" dirty="0" smtClean="0">
                <a:solidFill>
                  <a:schemeClr val="bg1"/>
                </a:solidFill>
              </a:rPr>
              <a:t>used under creative commons attribution license</a:t>
            </a:r>
            <a:r>
              <a:rPr lang="en-US" baseline="0" dirty="0" smtClean="0"/>
              <a:t> - </a:t>
            </a:r>
            <a:r>
              <a:rPr lang="en-US" dirty="0" smtClean="0"/>
              <a:t>http://www.flickr.com/photos/jurvetson/3478347891/sizes/l/#cc_license</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The most important sign you'll ever see in a mine by Kevin</a:t>
            </a:r>
            <a:r>
              <a:rPr lang="en-US" baseline="0" dirty="0" smtClean="0"/>
              <a:t> Dooley, used under creative commons attribution license - </a:t>
            </a:r>
            <a:r>
              <a:rPr lang="en-US" sz="1800" kern="1200" dirty="0" smtClean="0">
                <a:solidFill>
                  <a:schemeClr val="tx1"/>
                </a:solidFill>
                <a:latin typeface="+mn-lt"/>
                <a:ea typeface="+mn-ea"/>
                <a:cs typeface="+mn-cs"/>
              </a:rPr>
              <a:t>https://www.flickr.com/photos/pagedooley/2245759343/sizes/o/</a:t>
            </a:r>
            <a:endParaRPr lang="en-US" dirty="0" smtClean="0"/>
          </a:p>
        </p:txBody>
      </p:sp>
      <p:sp>
        <p:nvSpPr>
          <p:cNvPr id="4" name="Slide Number Placeholder 3"/>
          <p:cNvSpPr>
            <a:spLocks noGrp="1"/>
          </p:cNvSpPr>
          <p:nvPr>
            <p:ph type="sldNum" sz="quarter" idx="10"/>
          </p:nvPr>
        </p:nvSpPr>
        <p:spPr/>
        <p:txBody>
          <a:bodyPr/>
          <a:lstStyle/>
          <a:p>
            <a:fld id="{951F1A49-8522-435E-90D1-6D3B6646FEA3}"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47432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1F1A49-8522-435E-90D1-6D3B6646FEA3}"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563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Service Fabric?</a:t>
            </a:r>
          </a:p>
          <a:p>
            <a:endParaRPr lang="en-US" dirty="0" smtClean="0"/>
          </a:p>
          <a:p>
            <a:r>
              <a:rPr lang="en-US" dirty="0" smtClean="0"/>
              <a:t>Service Fabric is the next</a:t>
            </a:r>
            <a:r>
              <a:rPr lang="en-US" baseline="0" dirty="0" smtClean="0"/>
              <a:t> generation PaaS Service from Microsoft. Service Fabric is a distributed systems platform used to build scalable, reliable, and easily-managed applications for the cloud (or at </a:t>
            </a:r>
            <a:r>
              <a:rPr lang="en-US" baseline="0" dirty="0" err="1" smtClean="0"/>
              <a:t>hyperscale</a:t>
            </a:r>
            <a:r>
              <a:rPr lang="en-US" baseline="0" dirty="0" smtClean="0"/>
              <a:t>).  New buzzword!  </a:t>
            </a:r>
            <a:r>
              <a:rPr lang="en-US" baseline="0" dirty="0" err="1" smtClean="0"/>
              <a:t>Huzhaaa</a:t>
            </a:r>
            <a:r>
              <a:rPr lang="en-US" baseline="0" dirty="0" smtClean="0"/>
              <a:t>!</a:t>
            </a:r>
          </a:p>
          <a:p>
            <a:endParaRPr lang="en-US" baseline="0" dirty="0" smtClean="0"/>
          </a:p>
          <a:p>
            <a:r>
              <a:rPr lang="en-US" dirty="0" smtClean="0"/>
              <a:t>Sounds like marketing!</a:t>
            </a:r>
          </a:p>
          <a:p>
            <a:endParaRPr lang="en-US" dirty="0" smtClean="0"/>
          </a:p>
          <a:p>
            <a:r>
              <a:rPr lang="en-US" b="1" dirty="0" smtClean="0"/>
              <a:t>Images</a:t>
            </a:r>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Jedi Salesman by Brad Montgomery,</a:t>
            </a:r>
            <a:r>
              <a:rPr lang="en-US" baseline="0" dirty="0" smtClean="0"/>
              <a:t> used under creative commons attribution license - </a:t>
            </a:r>
            <a:r>
              <a:rPr lang="en-US" sz="1800" kern="1200" dirty="0" smtClean="0">
                <a:solidFill>
                  <a:schemeClr val="tx1"/>
                </a:solidFill>
                <a:latin typeface="+mn-lt"/>
                <a:ea typeface="+mn-ea"/>
                <a:cs typeface="+mn-cs"/>
              </a:rPr>
              <a:t>https://www.flickr.com/photos/bradmontgomery/5378236347/sizes/l/</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3</a:t>
            </a:fld>
            <a:endParaRPr lang="en-US"/>
          </a:p>
        </p:txBody>
      </p:sp>
    </p:spTree>
    <p:extLst>
      <p:ext uri="{BB962C8B-B14F-4D97-AF65-F5344CB8AC3E}">
        <p14:creationId xmlns:p14="http://schemas.microsoft.com/office/powerpoint/2010/main" val="36574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problem is this solving?</a:t>
            </a:r>
          </a:p>
          <a:p>
            <a:endParaRPr lang="en-US" dirty="0" smtClean="0"/>
          </a:p>
          <a:p>
            <a:r>
              <a:rPr lang="en-US" dirty="0" smtClean="0"/>
              <a:t>Traditional architecture today (layere</a:t>
            </a:r>
            <a:r>
              <a:rPr lang="en-US" baseline="0" dirty="0" smtClean="0"/>
              <a:t>d and scaled out, with caches and external stores.)</a:t>
            </a:r>
          </a:p>
          <a:p>
            <a:pPr marL="285750" indent="-285750">
              <a:buFontTx/>
              <a:buChar char="-"/>
            </a:pPr>
            <a:r>
              <a:rPr lang="en-US" baseline="0" dirty="0" smtClean="0"/>
              <a:t>Lots of complexity</a:t>
            </a:r>
          </a:p>
          <a:p>
            <a:pPr marL="285750" indent="-285750">
              <a:buFontTx/>
              <a:buChar char="-"/>
            </a:pPr>
            <a:r>
              <a:rPr lang="en-US" baseline="0" dirty="0" smtClean="0"/>
              <a:t>Slow deployments</a:t>
            </a:r>
          </a:p>
          <a:p>
            <a:pPr marL="285750" indent="-285750">
              <a:buFontTx/>
              <a:buChar char="-"/>
            </a:pPr>
            <a:r>
              <a:rPr lang="en-US" baseline="0" dirty="0" smtClean="0"/>
              <a:t>We have to build in all the HA and partitioning when needing to scale (or rely on the cloud provider)</a:t>
            </a:r>
          </a:p>
          <a:p>
            <a:pPr marL="285750" indent="-285750">
              <a:buFontTx/>
              <a:buChar char="-"/>
            </a:pPr>
            <a:r>
              <a:rPr lang="en-US" baseline="0" dirty="0" smtClean="0"/>
              <a:t>We end up writing code that works on way on premises, another in Azure, another in AWS, etc.</a:t>
            </a:r>
          </a:p>
          <a:p>
            <a:pPr marL="285750" indent="-285750">
              <a:buFontTx/>
              <a:buChar char="-"/>
            </a:pPr>
            <a:r>
              <a:rPr lang="en-US" baseline="0" dirty="0" smtClean="0"/>
              <a:t>In Azure Cloud Services it’s not easy to package up multiple applications for deployment. In fact, it’s down right stick in the eye painful. So we end up pushing out a lot of VMs or spending a lot of time dealing with multi-threading workers or making them smart enough to do many things. But you still don’t get around the upgrade cycle being slow.</a:t>
            </a:r>
          </a:p>
          <a:p>
            <a:pPr marL="285750" indent="-285750">
              <a:buFontTx/>
              <a:buChar char="-"/>
            </a:pPr>
            <a:endParaRPr lang="en-US" baseline="0" dirty="0" smtClean="0"/>
          </a:p>
          <a:p>
            <a:pPr marL="0" indent="0">
              <a:buFontTx/>
              <a:buNone/>
            </a:pPr>
            <a:endParaRPr lang="en-US" baseline="0" dirty="0" smtClean="0"/>
          </a:p>
          <a:p>
            <a:pPr marL="285750" indent="-285750">
              <a:buFontTx/>
              <a:buChar char="-"/>
            </a:pPr>
            <a:endParaRPr lang="en-US" baseline="0" dirty="0" smtClean="0"/>
          </a:p>
          <a:p>
            <a:pPr marL="0" indent="0">
              <a:buFontTx/>
              <a:buNone/>
            </a:pPr>
            <a:endParaRPr lang="en-US" baseline="0" dirty="0" smtClean="0"/>
          </a:p>
          <a:p>
            <a:pPr marL="285750" indent="-285750">
              <a:buFontTx/>
              <a:buChar char="-"/>
            </a:pPr>
            <a:endParaRPr lang="en-US" baseline="0" dirty="0" smtClean="0"/>
          </a:p>
          <a:p>
            <a:pPr marL="285750" indent="-285750">
              <a:buFontTx/>
              <a:buChar char="-"/>
            </a:pPr>
            <a:endParaRPr lang="en-US" baseline="0" dirty="0" smtClean="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4</a:t>
            </a:fld>
            <a:endParaRPr lang="en-US"/>
          </a:p>
        </p:txBody>
      </p:sp>
    </p:spTree>
    <p:extLst>
      <p:ext uri="{BB962C8B-B14F-4D97-AF65-F5344CB8AC3E}">
        <p14:creationId xmlns:p14="http://schemas.microsoft.com/office/powerpoint/2010/main" val="357681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What is Service Fabric?</a:t>
            </a:r>
          </a:p>
          <a:p>
            <a:pPr marL="0" indent="0">
              <a:buFontTx/>
              <a:buNone/>
            </a:pPr>
            <a:endParaRPr lang="en-US" dirty="0" smtClean="0"/>
          </a:p>
          <a:p>
            <a:pPr marL="0" indent="0">
              <a:buFontTx/>
              <a:buNone/>
            </a:pPr>
            <a:r>
              <a:rPr lang="en-US" dirty="0" smtClean="0"/>
              <a:t>The core of Service fabric is a set of services residing on a cluster of machines.</a:t>
            </a:r>
            <a:r>
              <a:rPr lang="en-US" baseline="0" dirty="0" smtClean="0"/>
              <a:t>  The service fabric can live on Windows for now, but they plan on making it available for Linux as well. They want the same service to run on Azure, Private clouds or even other providers like Amazon and </a:t>
            </a:r>
            <a:r>
              <a:rPr lang="en-US" baseline="0" dirty="0" err="1" smtClean="0"/>
              <a:t>RackSpace</a:t>
            </a:r>
            <a:r>
              <a:rPr lang="en-US" baseline="0" dirty="0" smtClean="0"/>
              <a:t>.</a:t>
            </a:r>
          </a:p>
          <a:p>
            <a:pPr marL="0" indent="0">
              <a:buFontTx/>
              <a:buNone/>
            </a:pPr>
            <a:endParaRPr lang="en-US" baseline="0" dirty="0" smtClean="0"/>
          </a:p>
          <a:p>
            <a:pPr marL="0" indent="0">
              <a:buFontTx/>
              <a:buNone/>
            </a:pPr>
            <a:r>
              <a:rPr lang="en-US" baseline="0" dirty="0" smtClean="0"/>
              <a:t>The set of services provide all the benefits you see in the purple, without a lot of work on your end.  These are the things that all of the different groups in Microsoft were duplicating for each of their services until Service Fabric was started.</a:t>
            </a:r>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0971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running on</a:t>
            </a:r>
            <a:r>
              <a:rPr lang="en-US" baseline="0" dirty="0" smtClean="0"/>
              <a:t> a cluster?</a:t>
            </a:r>
          </a:p>
          <a:p>
            <a:endParaRPr lang="en-US" baseline="0" dirty="0" smtClean="0"/>
          </a:p>
          <a:p>
            <a:r>
              <a:rPr lang="en-US" dirty="0" smtClean="0"/>
              <a:t>Service</a:t>
            </a:r>
            <a:r>
              <a:rPr lang="en-US" baseline="0" dirty="0" smtClean="0"/>
              <a:t> Fabric services</a:t>
            </a:r>
          </a:p>
          <a:p>
            <a:pPr marL="285750" indent="-285750">
              <a:buFontTx/>
              <a:buChar char="-"/>
            </a:pPr>
            <a:r>
              <a:rPr lang="en-US" baseline="0" dirty="0" smtClean="0"/>
              <a:t>Failover Manager</a:t>
            </a:r>
          </a:p>
          <a:p>
            <a:pPr marL="285750" indent="-285750">
              <a:buFontTx/>
              <a:buChar char="-"/>
            </a:pPr>
            <a:r>
              <a:rPr lang="en-US" baseline="0" dirty="0" smtClean="0"/>
              <a:t>Cluster Manager</a:t>
            </a:r>
          </a:p>
          <a:p>
            <a:pPr marL="285750" indent="-285750">
              <a:buFontTx/>
              <a:buChar char="-"/>
            </a:pPr>
            <a:r>
              <a:rPr lang="en-US" baseline="0" dirty="0" smtClean="0"/>
              <a:t>Image Store </a:t>
            </a:r>
          </a:p>
          <a:p>
            <a:pPr marL="285750" indent="-285750">
              <a:buFontTx/>
              <a:buChar char="-"/>
            </a:pPr>
            <a:r>
              <a:rPr lang="en-US" baseline="0" dirty="0" smtClean="0"/>
              <a:t>Naming</a:t>
            </a:r>
          </a:p>
          <a:p>
            <a:pPr marL="0" indent="0">
              <a:buFontTx/>
              <a:buNone/>
            </a:pPr>
            <a:endParaRPr lang="en-US" baseline="0" dirty="0" smtClean="0"/>
          </a:p>
          <a:p>
            <a:pPr marL="0" marR="0" indent="0" algn="l" defTabSz="1373883" rtl="0" eaLnBrk="1" fontAlgn="auto" latinLnBrk="0" hangingPunct="1">
              <a:lnSpc>
                <a:spcPct val="100000"/>
              </a:lnSpc>
              <a:spcBef>
                <a:spcPts val="0"/>
              </a:spcBef>
              <a:spcAft>
                <a:spcPts val="0"/>
              </a:spcAft>
              <a:buClrTx/>
              <a:buSzTx/>
              <a:buFontTx/>
              <a:buNone/>
              <a:tabLst/>
              <a:defRPr/>
            </a:pPr>
            <a:r>
              <a:rPr lang="en-US" dirty="0" smtClean="0"/>
              <a:t>Let’s look at a cluster</a:t>
            </a:r>
            <a:r>
              <a:rPr lang="en-US" baseline="0" dirty="0" smtClean="0"/>
              <a:t> on my box! (Show Fabric Explorer)</a:t>
            </a:r>
            <a:endParaRPr lang="en-US" dirty="0" smtClean="0"/>
          </a:p>
          <a:p>
            <a:pPr marL="0" indent="0">
              <a:buFontTx/>
              <a:buNone/>
            </a:pPr>
            <a:endParaRPr lang="en-US" dirty="0" smtClean="0"/>
          </a:p>
          <a:p>
            <a:pPr marL="0" indent="0">
              <a:buFontTx/>
              <a:buNone/>
            </a:pPr>
            <a:r>
              <a:rPr lang="en-US" dirty="0" smtClean="0"/>
              <a:t>DEMO 1 – Service Fabric</a:t>
            </a:r>
            <a:r>
              <a:rPr lang="en-US" baseline="0" dirty="0" smtClean="0"/>
              <a:t> Cluster</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51F1A49-8522-435E-90D1-6D3B6646FEA3}" type="slidenum">
              <a:rPr lang="en-US" smtClean="0"/>
              <a:t>6</a:t>
            </a:fld>
            <a:endParaRPr lang="en-US"/>
          </a:p>
        </p:txBody>
      </p:sp>
    </p:spTree>
    <p:extLst>
      <p:ext uri="{BB962C8B-B14F-4D97-AF65-F5344CB8AC3E}">
        <p14:creationId xmlns:p14="http://schemas.microsoft.com/office/powerpoint/2010/main" val="325389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Who’s using Service Fabric</a:t>
            </a:r>
          </a:p>
          <a:p>
            <a:endParaRPr lang="en-US" dirty="0" smtClean="0"/>
          </a:p>
          <a:p>
            <a:r>
              <a:rPr lang="en-US" dirty="0" smtClean="0"/>
              <a:t>Microsoft is, and has been for several</a:t>
            </a:r>
            <a:r>
              <a:rPr lang="en-US" baseline="0" dirty="0" smtClean="0"/>
              <a:t> years now.</a:t>
            </a:r>
          </a:p>
          <a:p>
            <a:endParaRPr lang="en-US" baseline="0" dirty="0" smtClean="0"/>
          </a:p>
          <a:p>
            <a:r>
              <a:rPr lang="en-US" baseline="0" dirty="0" smtClean="0"/>
              <a:t>The use this for Azure DocumentDB, SQL Database, Cortana, Bing and more.</a:t>
            </a:r>
            <a:endParaRPr lang="en-US" dirty="0" smtClean="0"/>
          </a:p>
          <a:p>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542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Service Fabric is a great platform for </a:t>
            </a:r>
            <a:r>
              <a:rPr lang="en-US" dirty="0" err="1" smtClean="0"/>
              <a:t>Microservices</a:t>
            </a:r>
            <a:r>
              <a:rPr lang="en-US" dirty="0" smtClean="0"/>
              <a:t>.</a:t>
            </a:r>
          </a:p>
          <a:p>
            <a:endParaRPr lang="en-US" dirty="0" smtClean="0"/>
          </a:p>
          <a:p>
            <a:r>
              <a:rPr lang="en-US" dirty="0" smtClean="0"/>
              <a:t>Buzzword bingo!</a:t>
            </a:r>
          </a:p>
          <a:p>
            <a:endParaRPr lang="en-US" dirty="0" smtClean="0"/>
          </a:p>
          <a:p>
            <a:r>
              <a:rPr lang="en-US" dirty="0" smtClean="0"/>
              <a:t>What</a:t>
            </a:r>
            <a:r>
              <a:rPr lang="en-US" baseline="0" dirty="0" smtClean="0"/>
              <a:t> is a </a:t>
            </a:r>
            <a:r>
              <a:rPr lang="en-US" baseline="0" dirty="0" err="1" smtClean="0"/>
              <a:t>microservice</a:t>
            </a:r>
            <a:r>
              <a:rPr lang="en-US" baseline="0" dirty="0" smtClean="0"/>
              <a:t>? My definition is decomposing a large solution down into independent services. </a:t>
            </a:r>
          </a:p>
          <a:p>
            <a:endParaRPr lang="en-US" baseline="0" dirty="0" smtClean="0"/>
          </a:p>
          <a:p>
            <a:r>
              <a:rPr lang="en-US" baseline="0" dirty="0" smtClean="0"/>
              <a:t>There is significant discussion on the web about the definition of </a:t>
            </a:r>
            <a:r>
              <a:rPr lang="en-US" baseline="0" dirty="0" err="1" smtClean="0"/>
              <a:t>microservices</a:t>
            </a:r>
            <a:r>
              <a:rPr lang="en-US" baseline="0" dirty="0" smtClean="0"/>
              <a:t>, and how they may (or may not) differ from Service Oriented Architecture (SOA).  We aren’t going to dive into that here, but I’ll give you the definition that Microsoft presents when talking about </a:t>
            </a:r>
            <a:r>
              <a:rPr lang="en-US" baseline="0" dirty="0" err="1" smtClean="0"/>
              <a:t>microservices</a:t>
            </a:r>
            <a:r>
              <a:rPr lang="en-US" baseline="0" dirty="0" smtClean="0"/>
              <a:t> in regards to Service Fabric.</a:t>
            </a:r>
          </a:p>
          <a:p>
            <a:endParaRPr lang="en-US" baseline="0" dirty="0" smtClean="0"/>
          </a:p>
          <a:p>
            <a:r>
              <a:rPr lang="en-US" baseline="0" dirty="0" smtClean="0"/>
              <a:t>It’s logic + State that is independently versioned, deployed and scaled.</a:t>
            </a:r>
          </a:p>
          <a:p>
            <a:r>
              <a:rPr lang="en-US" baseline="0" dirty="0" smtClean="0"/>
              <a:t>Unique name that can be resolved.</a:t>
            </a:r>
          </a:p>
          <a:p>
            <a:r>
              <a:rPr lang="en-US" baseline="0" dirty="0" smtClean="0"/>
              <a:t>Interacts with other </a:t>
            </a:r>
            <a:r>
              <a:rPr lang="en-US" baseline="0" dirty="0" err="1" smtClean="0"/>
              <a:t>microservices</a:t>
            </a:r>
            <a:r>
              <a:rPr lang="en-US" baseline="0" dirty="0" smtClean="0"/>
              <a:t> over well defined interfaces and protocols (like REST)</a:t>
            </a:r>
          </a:p>
          <a:p>
            <a:r>
              <a:rPr lang="en-US" baseline="0" dirty="0" smtClean="0"/>
              <a:t>Remains logically consistent in the presence of failures</a:t>
            </a:r>
          </a:p>
          <a:p>
            <a:r>
              <a:rPr lang="en-US" baseline="0" dirty="0" smtClean="0"/>
              <a:t>Hosted inside of a “container” (code + </a:t>
            </a:r>
            <a:r>
              <a:rPr lang="en-US" baseline="0" dirty="0" err="1" smtClean="0"/>
              <a:t>config</a:t>
            </a:r>
            <a:r>
              <a:rPr lang="en-US" baseline="0" dirty="0" smtClean="0"/>
              <a:t>)</a:t>
            </a:r>
          </a:p>
          <a:p>
            <a:r>
              <a:rPr lang="en-US" baseline="0" dirty="0" smtClean="0"/>
              <a:t>Can be written in any language or framework (node.js, Java VMs, any EXE)</a:t>
            </a:r>
          </a:p>
          <a:p>
            <a:r>
              <a:rPr lang="en-US" baseline="0" dirty="0" smtClean="0"/>
              <a:t>Developed by a small engineering team</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6322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Create</a:t>
            </a:r>
            <a:r>
              <a:rPr lang="en-US" baseline="0" dirty="0" smtClean="0"/>
              <a:t> either Stateless or </a:t>
            </a:r>
            <a:r>
              <a:rPr lang="en-US" baseline="0" dirty="0" err="1" smtClean="0"/>
              <a:t>Stateful</a:t>
            </a:r>
            <a:r>
              <a:rPr lang="en-US" baseline="0" dirty="0" smtClean="0"/>
              <a:t> services</a:t>
            </a:r>
          </a:p>
          <a:p>
            <a:endParaRPr lang="en-US" baseline="0" dirty="0" smtClean="0"/>
          </a:p>
          <a:p>
            <a:r>
              <a:rPr lang="en-US" baseline="0" dirty="0" smtClean="0"/>
              <a:t>- Stateless – Web sites, Gateways, proxies, workers, etc.</a:t>
            </a:r>
          </a:p>
          <a:p>
            <a:r>
              <a:rPr lang="en-US" baseline="0" dirty="0" smtClean="0"/>
              <a:t>- </a:t>
            </a:r>
            <a:r>
              <a:rPr lang="en-US" baseline="0" dirty="0" err="1" smtClean="0"/>
              <a:t>Stateful</a:t>
            </a:r>
            <a:r>
              <a:rPr lang="en-US" baseline="0" dirty="0" smtClean="0"/>
              <a:t> – Shopping carts, devices, game data, user profiles</a:t>
            </a:r>
          </a:p>
          <a:p>
            <a:endParaRPr lang="en-US" baseline="0" dirty="0" smtClean="0"/>
          </a:p>
          <a:p>
            <a:r>
              <a:rPr lang="en-US" baseline="0" dirty="0" smtClean="0"/>
              <a:t>When something is </a:t>
            </a:r>
            <a:r>
              <a:rPr lang="en-US" baseline="0" dirty="0" err="1" smtClean="0"/>
              <a:t>stateful</a:t>
            </a:r>
            <a:r>
              <a:rPr lang="en-US" baseline="0" dirty="0" smtClean="0"/>
              <a:t> the data is stored on the disk of the nodes. It can survive even cluster outages unless you lose too many of the drives themselves.  You can also push out to an external store if you like or implement your own persistence provider.</a:t>
            </a:r>
          </a:p>
          <a:p>
            <a:endParaRPr lang="en-US" dirty="0"/>
          </a:p>
        </p:txBody>
      </p:sp>
      <p:sp>
        <p:nvSpPr>
          <p:cNvPr id="4" name="Slide Number Placeholder 3"/>
          <p:cNvSpPr>
            <a:spLocks noGrp="1"/>
          </p:cNvSpPr>
          <p:nvPr>
            <p:ph type="sldNum" sz="quarter" idx="10"/>
          </p:nvPr>
        </p:nvSpPr>
        <p:spPr/>
        <p:txBody>
          <a:bodyPr/>
          <a:lstStyle/>
          <a:p>
            <a:fld id="{951F1A49-8522-435E-90D1-6D3B6646FEA3}"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595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709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2854" y="3196625"/>
            <a:ext cx="15545468" cy="2205718"/>
          </a:xfrm>
        </p:spPr>
        <p:txBody>
          <a:bodyPr/>
          <a:lstStyle>
            <a:lvl1pPr>
              <a:defRPr/>
            </a:lvl1pPr>
          </a:lstStyle>
          <a:p>
            <a:r>
              <a:rPr lang="en-US" dirty="0" smtClean="0"/>
              <a:t>Hello </a:t>
            </a:r>
            <a:r>
              <a:rPr lang="en-US" dirty="0" err="1" smtClean="0"/>
              <a:t>moto</a:t>
            </a:r>
            <a:endParaRPr lang="en-US" dirty="0"/>
          </a:p>
        </p:txBody>
      </p:sp>
      <p:sp>
        <p:nvSpPr>
          <p:cNvPr id="3" name="Subtitle 2"/>
          <p:cNvSpPr>
            <a:spLocks noGrp="1"/>
          </p:cNvSpPr>
          <p:nvPr>
            <p:ph type="subTitle" idx="1"/>
          </p:nvPr>
        </p:nvSpPr>
        <p:spPr>
          <a:xfrm>
            <a:off x="2743319" y="5831099"/>
            <a:ext cx="12804537" cy="2629711"/>
          </a:xfrm>
        </p:spPr>
        <p:txBody>
          <a:bodyPr/>
          <a:lstStyle>
            <a:lvl1pPr marL="0" indent="0" algn="ctr">
              <a:buNone/>
              <a:defRPr>
                <a:solidFill>
                  <a:schemeClr val="tx1">
                    <a:tint val="75000"/>
                  </a:schemeClr>
                </a:solidFill>
              </a:defRPr>
            </a:lvl1pPr>
            <a:lvl2pPr marL="687034" indent="0" algn="ctr">
              <a:buNone/>
              <a:defRPr>
                <a:solidFill>
                  <a:schemeClr val="tx1">
                    <a:tint val="75000"/>
                  </a:schemeClr>
                </a:solidFill>
              </a:defRPr>
            </a:lvl2pPr>
            <a:lvl3pPr marL="1374069" indent="0" algn="ctr">
              <a:buNone/>
              <a:defRPr>
                <a:solidFill>
                  <a:schemeClr val="tx1">
                    <a:tint val="75000"/>
                  </a:schemeClr>
                </a:solidFill>
              </a:defRPr>
            </a:lvl3pPr>
            <a:lvl4pPr marL="2061103" indent="0" algn="ctr">
              <a:buNone/>
              <a:defRPr>
                <a:solidFill>
                  <a:schemeClr val="tx1">
                    <a:tint val="75000"/>
                  </a:schemeClr>
                </a:solidFill>
              </a:defRPr>
            </a:lvl4pPr>
            <a:lvl5pPr marL="2748138" indent="0" algn="ctr">
              <a:buNone/>
              <a:defRPr>
                <a:solidFill>
                  <a:schemeClr val="tx1">
                    <a:tint val="75000"/>
                  </a:schemeClr>
                </a:solidFill>
              </a:defRPr>
            </a:lvl5pPr>
            <a:lvl6pPr marL="3435172" indent="0" algn="ctr">
              <a:buNone/>
              <a:defRPr>
                <a:solidFill>
                  <a:schemeClr val="tx1">
                    <a:tint val="75000"/>
                  </a:schemeClr>
                </a:solidFill>
              </a:defRPr>
            </a:lvl6pPr>
            <a:lvl7pPr marL="4122207" indent="0" algn="ctr">
              <a:buNone/>
              <a:defRPr>
                <a:solidFill>
                  <a:schemeClr val="tx1">
                    <a:tint val="75000"/>
                  </a:schemeClr>
                </a:solidFill>
              </a:defRPr>
            </a:lvl7pPr>
            <a:lvl8pPr marL="4809241" indent="0" algn="ctr">
              <a:buNone/>
              <a:defRPr>
                <a:solidFill>
                  <a:schemeClr val="tx1">
                    <a:tint val="75000"/>
                  </a:schemeClr>
                </a:solidFill>
              </a:defRPr>
            </a:lvl8pPr>
            <a:lvl9pPr marL="5496276"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0910027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25010" y="1569998"/>
            <a:ext cx="11190516" cy="2205718"/>
          </a:xfrm>
        </p:spPr>
        <p:txBody>
          <a:bodyPr>
            <a:normAutofit/>
          </a:bodyPr>
          <a:lstStyle>
            <a:lvl1pPr algn="r">
              <a:defRPr sz="9000">
                <a:solidFill>
                  <a:schemeClr val="tx1"/>
                </a:solidFill>
                <a:latin typeface="Raleway" pitchFamily="34" charset="0"/>
              </a:defRPr>
            </a:lvl1pPr>
          </a:lstStyle>
          <a:p>
            <a:endParaRPr lang="en-US" dirty="0"/>
          </a:p>
        </p:txBody>
      </p:sp>
      <p:sp>
        <p:nvSpPr>
          <p:cNvPr id="13" name="Text Placeholder 12"/>
          <p:cNvSpPr>
            <a:spLocks noGrp="1"/>
          </p:cNvSpPr>
          <p:nvPr>
            <p:ph type="body" sz="quarter" idx="13"/>
          </p:nvPr>
        </p:nvSpPr>
        <p:spPr>
          <a:xfrm>
            <a:off x="9953781" y="3932659"/>
            <a:ext cx="6775924" cy="4718711"/>
          </a:xfrm>
        </p:spPr>
        <p:txBody>
          <a:bodyPr>
            <a:normAutofit/>
          </a:bodyPr>
          <a:lstStyle>
            <a:lvl1pPr>
              <a:defRPr sz="1800">
                <a:latin typeface="Open Sans" pitchFamily="34" charset="0"/>
                <a:ea typeface="Open Sans" pitchFamily="34" charset="0"/>
                <a:cs typeface="Open Sans" pitchFamily="34" charset="0"/>
              </a:defRPr>
            </a:lvl1pPr>
            <a:lvl2pPr>
              <a:defRPr sz="1800">
                <a:latin typeface="Open Sans" pitchFamily="34" charset="0"/>
                <a:ea typeface="Open Sans" pitchFamily="34" charset="0"/>
                <a:cs typeface="Open Sans" pitchFamily="34" charset="0"/>
              </a:defRPr>
            </a:lvl2pPr>
            <a:lvl3pPr>
              <a:defRPr sz="1800">
                <a:latin typeface="Open Sans" pitchFamily="34" charset="0"/>
                <a:ea typeface="Open Sans" pitchFamily="34" charset="0"/>
                <a:cs typeface="Open Sans" pitchFamily="34" charset="0"/>
              </a:defRPr>
            </a:lvl3pPr>
            <a:lvl4pPr>
              <a:defRPr sz="1800">
                <a:latin typeface="Open Sans" pitchFamily="34" charset="0"/>
                <a:ea typeface="Open Sans" pitchFamily="34" charset="0"/>
                <a:cs typeface="Open Sans" pitchFamily="34" charset="0"/>
              </a:defRPr>
            </a:lvl4pPr>
            <a:lvl5pPr>
              <a:defRPr sz="1800">
                <a:latin typeface="Open Sans" pitchFamily="34" charset="0"/>
                <a:ea typeface="Open Sans" pitchFamily="34" charset="0"/>
                <a:cs typeface="Open 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hart Placeholder 14"/>
          <p:cNvSpPr>
            <a:spLocks noGrp="1"/>
          </p:cNvSpPr>
          <p:nvPr>
            <p:ph type="chart" sz="quarter" idx="14"/>
          </p:nvPr>
        </p:nvSpPr>
        <p:spPr>
          <a:xfrm>
            <a:off x="1461193" y="3918366"/>
            <a:ext cx="8165490" cy="4733003"/>
          </a:xfrm>
        </p:spPr>
        <p:txBody>
          <a:bodyPr>
            <a:normAutofit/>
          </a:bodyPr>
          <a:lstStyle>
            <a:lvl1pPr>
              <a:defRPr sz="2400">
                <a:latin typeface="Open Sans" pitchFamily="34" charset="0"/>
                <a:ea typeface="Open Sans" pitchFamily="34" charset="0"/>
                <a:cs typeface="Open Sans" pitchFamily="34" charset="0"/>
              </a:defRPr>
            </a:lvl1pPr>
          </a:lstStyle>
          <a:p>
            <a:endParaRPr lang="en-US" dirty="0"/>
          </a:p>
        </p:txBody>
      </p:sp>
    </p:spTree>
    <p:extLst>
      <p:ext uri="{BB962C8B-B14F-4D97-AF65-F5344CB8AC3E}">
        <p14:creationId xmlns:p14="http://schemas.microsoft.com/office/powerpoint/2010/main" val="35725921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3929" y="1784315"/>
            <a:ext cx="17483319" cy="3391433"/>
          </a:xfrm>
        </p:spPr>
        <p:txBody>
          <a:bodyPr>
            <a:spAutoFit/>
          </a:bodyPr>
          <a:lstStyle>
            <a:lvl3pPr>
              <a:defRPr sz="3530"/>
            </a:lvl3pPr>
            <a:lvl4pPr>
              <a:defRPr sz="2942"/>
            </a:lvl4pPr>
            <a:lvl5pPr>
              <a:defRPr sz="294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8280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40" y="412084"/>
            <a:ext cx="16462295" cy="1715029"/>
          </a:xfrm>
          <a:prstGeom prst="rect">
            <a:avLst/>
          </a:prstGeom>
        </p:spPr>
        <p:txBody>
          <a:bodyPr vert="horz" lIns="137407" tIns="68703" rIns="137407" bIns="687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40" y="2401042"/>
            <a:ext cx="16462295" cy="6791040"/>
          </a:xfrm>
          <a:prstGeom prst="rect">
            <a:avLst/>
          </a:prstGeom>
        </p:spPr>
        <p:txBody>
          <a:bodyPr vert="horz" lIns="137407" tIns="68703" rIns="137407" bIns="687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6486831"/>
      </p:ext>
    </p:extLst>
  </p:cSld>
  <p:clrMap bg1="lt1" tx1="dk1" bg2="lt2" tx2="dk2" accent1="accent1" accent2="accent2" accent3="accent3" accent4="accent4" accent5="accent5" accent6="accent6" hlink="hlink" folHlink="folHlink"/>
  <p:sldLayoutIdLst>
    <p:sldLayoutId id="2147483772" r:id="rId1"/>
    <p:sldLayoutId id="2147483770" r:id="rId2"/>
    <p:sldLayoutId id="2147483771" r:id="rId3"/>
    <p:sldLayoutId id="2147483773" r:id="rId4"/>
  </p:sldLayoutIdLst>
  <p:timing>
    <p:tnLst>
      <p:par>
        <p:cTn id="1" dur="indefinite" restart="never" nodeType="tmRoot"/>
      </p:par>
    </p:tnLst>
  </p:timing>
  <p:txStyles>
    <p:titleStyle>
      <a:lvl1pPr algn="ctr" defTabSz="1374069" rtl="0" eaLnBrk="1" latinLnBrk="0" hangingPunct="1">
        <a:spcBef>
          <a:spcPct val="0"/>
        </a:spcBef>
        <a:buNone/>
        <a:defRPr sz="6600" kern="1200">
          <a:solidFill>
            <a:schemeClr val="tx1"/>
          </a:solidFill>
          <a:latin typeface="+mj-lt"/>
          <a:ea typeface="+mj-ea"/>
          <a:cs typeface="+mj-cs"/>
        </a:defRPr>
      </a:lvl1pPr>
    </p:titleStyle>
    <p:bodyStyle>
      <a:lvl1pPr marL="515276" indent="-515276" algn="l" defTabSz="1374069"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6431" indent="-429397" algn="l" defTabSz="1374069"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7586" indent="-343517" algn="l" defTabSz="1374069"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4621"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91655"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8689"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65724"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52758"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39793" indent="-343517" algn="l" defTabSz="1374069"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4069" rtl="0" eaLnBrk="1" latinLnBrk="0" hangingPunct="1">
        <a:defRPr sz="2700" kern="1200">
          <a:solidFill>
            <a:schemeClr val="tx1"/>
          </a:solidFill>
          <a:latin typeface="+mn-lt"/>
          <a:ea typeface="+mn-ea"/>
          <a:cs typeface="+mn-cs"/>
        </a:defRPr>
      </a:lvl1pPr>
      <a:lvl2pPr marL="687034" algn="l" defTabSz="1374069" rtl="0" eaLnBrk="1" latinLnBrk="0" hangingPunct="1">
        <a:defRPr sz="2700" kern="1200">
          <a:solidFill>
            <a:schemeClr val="tx1"/>
          </a:solidFill>
          <a:latin typeface="+mn-lt"/>
          <a:ea typeface="+mn-ea"/>
          <a:cs typeface="+mn-cs"/>
        </a:defRPr>
      </a:lvl2pPr>
      <a:lvl3pPr marL="1374069" algn="l" defTabSz="1374069" rtl="0" eaLnBrk="1" latinLnBrk="0" hangingPunct="1">
        <a:defRPr sz="2700" kern="1200">
          <a:solidFill>
            <a:schemeClr val="tx1"/>
          </a:solidFill>
          <a:latin typeface="+mn-lt"/>
          <a:ea typeface="+mn-ea"/>
          <a:cs typeface="+mn-cs"/>
        </a:defRPr>
      </a:lvl3pPr>
      <a:lvl4pPr marL="2061103" algn="l" defTabSz="1374069" rtl="0" eaLnBrk="1" latinLnBrk="0" hangingPunct="1">
        <a:defRPr sz="2700" kern="1200">
          <a:solidFill>
            <a:schemeClr val="tx1"/>
          </a:solidFill>
          <a:latin typeface="+mn-lt"/>
          <a:ea typeface="+mn-ea"/>
          <a:cs typeface="+mn-cs"/>
        </a:defRPr>
      </a:lvl4pPr>
      <a:lvl5pPr marL="2748138" algn="l" defTabSz="1374069" rtl="0" eaLnBrk="1" latinLnBrk="0" hangingPunct="1">
        <a:defRPr sz="2700" kern="1200">
          <a:solidFill>
            <a:schemeClr val="tx1"/>
          </a:solidFill>
          <a:latin typeface="+mn-lt"/>
          <a:ea typeface="+mn-ea"/>
          <a:cs typeface="+mn-cs"/>
        </a:defRPr>
      </a:lvl5pPr>
      <a:lvl6pPr marL="3435172" algn="l" defTabSz="1374069" rtl="0" eaLnBrk="1" latinLnBrk="0" hangingPunct="1">
        <a:defRPr sz="2700" kern="1200">
          <a:solidFill>
            <a:schemeClr val="tx1"/>
          </a:solidFill>
          <a:latin typeface="+mn-lt"/>
          <a:ea typeface="+mn-ea"/>
          <a:cs typeface="+mn-cs"/>
        </a:defRPr>
      </a:lvl6pPr>
      <a:lvl7pPr marL="4122207" algn="l" defTabSz="1374069" rtl="0" eaLnBrk="1" latinLnBrk="0" hangingPunct="1">
        <a:defRPr sz="2700" kern="1200">
          <a:solidFill>
            <a:schemeClr val="tx1"/>
          </a:solidFill>
          <a:latin typeface="+mn-lt"/>
          <a:ea typeface="+mn-ea"/>
          <a:cs typeface="+mn-cs"/>
        </a:defRPr>
      </a:lvl7pPr>
      <a:lvl8pPr marL="4809241" algn="l" defTabSz="1374069" rtl="0" eaLnBrk="1" latinLnBrk="0" hangingPunct="1">
        <a:defRPr sz="2700" kern="1200">
          <a:solidFill>
            <a:schemeClr val="tx1"/>
          </a:solidFill>
          <a:latin typeface="+mn-lt"/>
          <a:ea typeface="+mn-ea"/>
          <a:cs typeface="+mn-cs"/>
        </a:defRPr>
      </a:lvl8pPr>
      <a:lvl9pPr marL="5496276" algn="l" defTabSz="13740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80">
          <a:fgClr>
            <a:schemeClr val="tx1"/>
          </a:fgClr>
          <a:bgClr>
            <a:schemeClr val="tx1">
              <a:lumMod val="85000"/>
              <a:lumOff val="15000"/>
            </a:schemeClr>
          </a:bgClr>
        </a:pattFill>
        <a:effectLst/>
      </p:bgPr>
    </p:bg>
    <p:spTree>
      <p:nvGrpSpPr>
        <p:cNvPr id="1" name=""/>
        <p:cNvGrpSpPr/>
        <p:nvPr/>
      </p:nvGrpSpPr>
      <p:grpSpPr>
        <a:xfrm>
          <a:off x="0" y="0"/>
          <a:ext cx="0" cy="0"/>
          <a:chOff x="0" y="0"/>
          <a:chExt cx="0" cy="0"/>
        </a:xfrm>
      </p:grpSpPr>
      <p:grpSp>
        <p:nvGrpSpPr>
          <p:cNvPr id="12" name="Group 11"/>
          <p:cNvGrpSpPr/>
          <p:nvPr/>
        </p:nvGrpSpPr>
        <p:grpSpPr>
          <a:xfrm>
            <a:off x="2978334" y="4635719"/>
            <a:ext cx="12540343" cy="1339241"/>
            <a:chOff x="2312126" y="4034827"/>
            <a:chExt cx="12540343" cy="1339241"/>
          </a:xfrm>
        </p:grpSpPr>
        <p:sp>
          <p:nvSpPr>
            <p:cNvPr id="8" name="Parallelogram 7"/>
            <p:cNvSpPr/>
            <p:nvPr/>
          </p:nvSpPr>
          <p:spPr>
            <a:xfrm>
              <a:off x="2312126" y="4061532"/>
              <a:ext cx="12540343" cy="1173815"/>
            </a:xfrm>
            <a:prstGeom prst="parallelogram">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 name="TextBox 2"/>
            <p:cNvSpPr txBox="1"/>
            <p:nvPr/>
          </p:nvSpPr>
          <p:spPr>
            <a:xfrm>
              <a:off x="2509653" y="4034827"/>
              <a:ext cx="11939452" cy="1339241"/>
            </a:xfrm>
            <a:prstGeom prst="rect">
              <a:avLst/>
            </a:prstGeom>
            <a:noFill/>
          </p:spPr>
          <p:txBody>
            <a:bodyPr wrap="square" lIns="137407" tIns="68703" rIns="137407" bIns="68703" rtlCol="0">
              <a:spAutoFit/>
            </a:bodyPr>
            <a:lstStyle/>
            <a:p>
              <a:pPr algn="ctr"/>
              <a:r>
                <a:rPr lang="en-US" sz="7800" dirty="0" smtClean="0">
                  <a:solidFill>
                    <a:schemeClr val="bg1"/>
                  </a:solidFill>
                  <a:latin typeface="Raleway" pitchFamily="34" charset="0"/>
                  <a:ea typeface="Droid Sans" pitchFamily="34" charset="0"/>
                  <a:cs typeface="Droid Sans" pitchFamily="34" charset="0"/>
                </a:rPr>
                <a:t>An Introduction to</a:t>
              </a:r>
              <a:endParaRPr lang="en-US" sz="7800" dirty="0">
                <a:solidFill>
                  <a:schemeClr val="bg1"/>
                </a:solidFill>
                <a:latin typeface="Raleway" pitchFamily="34" charset="0"/>
                <a:ea typeface="Droid Sans" pitchFamily="34" charset="0"/>
                <a:cs typeface="Droid Sans" pitchFamily="34" charset="0"/>
              </a:endParaRPr>
            </a:p>
          </p:txBody>
        </p:sp>
      </p:grpSp>
      <p:sp>
        <p:nvSpPr>
          <p:cNvPr id="9" name="TextBox 8"/>
          <p:cNvSpPr txBox="1"/>
          <p:nvPr/>
        </p:nvSpPr>
        <p:spPr>
          <a:xfrm>
            <a:off x="192068" y="9554745"/>
            <a:ext cx="4047069" cy="554169"/>
          </a:xfrm>
          <a:prstGeom prst="rect">
            <a:avLst/>
          </a:prstGeom>
          <a:noFill/>
        </p:spPr>
        <p:txBody>
          <a:bodyPr wrap="square" lIns="137407" tIns="68703" rIns="137407" bIns="68703" rtlCol="0">
            <a:spAutoFit/>
          </a:bodyPr>
          <a:lstStyle/>
          <a:p>
            <a:pPr algn="ctr"/>
            <a:r>
              <a:rPr lang="en-US" sz="2700" dirty="0" smtClean="0">
                <a:solidFill>
                  <a:schemeClr val="bg1"/>
                </a:solidFill>
                <a:latin typeface="Open Sans" pitchFamily="34" charset="0"/>
                <a:ea typeface="Open Sans" pitchFamily="34" charset="0"/>
                <a:cs typeface="Open Sans" pitchFamily="34" charset="0"/>
              </a:rPr>
              <a:t>mwood@sqlsentry.com</a:t>
            </a:r>
            <a:endParaRPr lang="en-US" sz="2700" dirty="0">
              <a:solidFill>
                <a:schemeClr val="bg1"/>
              </a:solidFill>
              <a:latin typeface="Open Sans" pitchFamily="34" charset="0"/>
              <a:ea typeface="Open Sans" pitchFamily="34" charset="0"/>
              <a:cs typeface="Open Sans" pitchFamily="34" charset="0"/>
            </a:endParaRPr>
          </a:p>
        </p:txBody>
      </p:sp>
      <p:sp>
        <p:nvSpPr>
          <p:cNvPr id="10" name="TextBox 9"/>
          <p:cNvSpPr txBox="1"/>
          <p:nvPr/>
        </p:nvSpPr>
        <p:spPr>
          <a:xfrm>
            <a:off x="15983883" y="9554744"/>
            <a:ext cx="2307292" cy="554169"/>
          </a:xfrm>
          <a:prstGeom prst="rect">
            <a:avLst/>
          </a:prstGeom>
          <a:noFill/>
        </p:spPr>
        <p:txBody>
          <a:bodyPr wrap="square" lIns="137407" tIns="68703" rIns="137407" bIns="68703" rtlCol="0">
            <a:spAutoFit/>
          </a:bodyPr>
          <a:lstStyle/>
          <a:p>
            <a:pPr algn="ctr"/>
            <a:r>
              <a:rPr lang="en-US" sz="2700" dirty="0" smtClean="0">
                <a:solidFill>
                  <a:schemeClr val="bg1"/>
                </a:solidFill>
                <a:latin typeface="Open Sans" pitchFamily="34" charset="0"/>
                <a:ea typeface="Open Sans" pitchFamily="34" charset="0"/>
                <a:cs typeface="Open Sans" pitchFamily="34" charset="0"/>
              </a:rPr>
              <a:t>@</a:t>
            </a:r>
            <a:r>
              <a:rPr lang="en-US" sz="2700" dirty="0" err="1" smtClean="0">
                <a:solidFill>
                  <a:schemeClr val="bg1"/>
                </a:solidFill>
                <a:latin typeface="Open Sans" pitchFamily="34" charset="0"/>
                <a:ea typeface="Open Sans" pitchFamily="34" charset="0"/>
                <a:cs typeface="Open Sans" pitchFamily="34" charset="0"/>
              </a:rPr>
              <a:t>mikewo</a:t>
            </a:r>
            <a:endParaRPr lang="en-US" sz="2700" dirty="0">
              <a:solidFill>
                <a:schemeClr val="bg1"/>
              </a:solidFill>
              <a:latin typeface="Open Sans" pitchFamily="34" charset="0"/>
              <a:ea typeface="Open Sans" pitchFamily="34" charset="0"/>
              <a:cs typeface="Open Sans" pitchFamily="34" charset="0"/>
            </a:endParaRPr>
          </a:p>
        </p:txBody>
      </p:sp>
      <p:grpSp>
        <p:nvGrpSpPr>
          <p:cNvPr id="13" name="Group 12"/>
          <p:cNvGrpSpPr/>
          <p:nvPr/>
        </p:nvGrpSpPr>
        <p:grpSpPr>
          <a:xfrm>
            <a:off x="2632579" y="5836240"/>
            <a:ext cx="13026017" cy="1991029"/>
            <a:chOff x="3438872" y="5235348"/>
            <a:chExt cx="13026017" cy="1991029"/>
          </a:xfrm>
        </p:grpSpPr>
        <p:sp>
          <p:nvSpPr>
            <p:cNvPr id="4" name="TextBox 3"/>
            <p:cNvSpPr txBox="1"/>
            <p:nvPr/>
          </p:nvSpPr>
          <p:spPr>
            <a:xfrm>
              <a:off x="4920476" y="6672208"/>
              <a:ext cx="9782638" cy="554169"/>
            </a:xfrm>
            <a:prstGeom prst="rect">
              <a:avLst/>
            </a:prstGeom>
            <a:noFill/>
          </p:spPr>
          <p:txBody>
            <a:bodyPr wrap="square" lIns="137407" tIns="68703" rIns="137407" bIns="68703" rtlCol="0">
              <a:spAutoFit/>
            </a:bodyPr>
            <a:lstStyle/>
            <a:p>
              <a:pPr algn="ctr"/>
              <a:r>
                <a:rPr lang="en-US" sz="2700" dirty="0">
                  <a:solidFill>
                    <a:schemeClr val="bg1"/>
                  </a:solidFill>
                  <a:latin typeface="Open Sans" pitchFamily="34" charset="0"/>
                  <a:ea typeface="Open Sans" pitchFamily="34" charset="0"/>
                  <a:cs typeface="Open Sans" pitchFamily="34" charset="0"/>
                </a:rPr>
                <a:t>created by </a:t>
              </a:r>
              <a:r>
                <a:rPr lang="en-US" sz="2700" dirty="0" smtClean="0">
                  <a:solidFill>
                    <a:schemeClr val="bg1"/>
                  </a:solidFill>
                  <a:latin typeface="Open Sans" pitchFamily="34" charset="0"/>
                  <a:ea typeface="Open Sans" pitchFamily="34" charset="0"/>
                  <a:cs typeface="Open Sans" pitchFamily="34" charset="0"/>
                </a:rPr>
                <a:t>Mike Wood</a:t>
              </a:r>
              <a:endParaRPr lang="en-US" sz="2700" dirty="0">
                <a:solidFill>
                  <a:schemeClr val="bg1"/>
                </a:solidFill>
                <a:latin typeface="Open Sans" pitchFamily="34" charset="0"/>
                <a:ea typeface="Open Sans" pitchFamily="34" charset="0"/>
                <a:cs typeface="Open Sans" pitchFamily="34" charset="0"/>
              </a:endParaRPr>
            </a:p>
          </p:txBody>
        </p:sp>
        <p:cxnSp>
          <p:nvCxnSpPr>
            <p:cNvPr id="6" name="Straight Connector 5"/>
            <p:cNvCxnSpPr/>
            <p:nvPr/>
          </p:nvCxnSpPr>
          <p:spPr>
            <a:xfrm>
              <a:off x="11653425" y="6989923"/>
              <a:ext cx="20415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955018" y="6989923"/>
              <a:ext cx="20014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438872" y="5235348"/>
              <a:ext cx="13026017" cy="1754575"/>
            </a:xfrm>
            <a:prstGeom prst="rect">
              <a:avLst/>
            </a:prstGeom>
            <a:noFill/>
          </p:spPr>
          <p:txBody>
            <a:bodyPr wrap="square" lIns="137407" tIns="68703" rIns="137407" bIns="68703" rtlCol="0">
              <a:spAutoFit/>
            </a:bodyPr>
            <a:lstStyle/>
            <a:p>
              <a:pPr algn="ctr"/>
              <a:r>
                <a:rPr lang="en-US" sz="10500" dirty="0" smtClean="0">
                  <a:solidFill>
                    <a:schemeClr val="bg1"/>
                  </a:solidFill>
                  <a:latin typeface="Oswald" pitchFamily="2" charset="0"/>
                </a:rPr>
                <a:t>Azure Service Fabric</a:t>
              </a:r>
              <a:endParaRPr lang="en-US" sz="10500" dirty="0">
                <a:solidFill>
                  <a:schemeClr val="bg1"/>
                </a:solidFill>
                <a:latin typeface="Oswald" pitchFamily="2" charset="0"/>
              </a:endParaRPr>
            </a:p>
          </p:txBody>
        </p:sp>
      </p:grpSp>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7625340" y="1102674"/>
            <a:ext cx="2769636" cy="2769636"/>
          </a:xfrm>
          <a:prstGeom prst="rect">
            <a:avLst/>
          </a:prstGeom>
        </p:spPr>
      </p:pic>
    </p:spTree>
    <p:extLst>
      <p:ext uri="{BB962C8B-B14F-4D97-AF65-F5344CB8AC3E}">
        <p14:creationId xmlns:p14="http://schemas.microsoft.com/office/powerpoint/2010/main" val="1812219569"/>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0" name="Straight Connector 289"/>
          <p:cNvCxnSpPr/>
          <p:nvPr/>
        </p:nvCxnSpPr>
        <p:spPr>
          <a:xfrm>
            <a:off x="1402113" y="1475219"/>
            <a:ext cx="339655" cy="199491"/>
          </a:xfrm>
          <a:prstGeom prst="line">
            <a:avLst/>
          </a:prstGeom>
          <a:noFill/>
          <a:ln w="6350" cap="flat" cmpd="sng" algn="ctr">
            <a:solidFill>
              <a:srgbClr val="5B9BD5"/>
            </a:solidFill>
            <a:prstDash val="solid"/>
            <a:miter lim="800000"/>
          </a:ln>
          <a:effectLst/>
        </p:spPr>
      </p:cxnSp>
      <p:cxnSp>
        <p:nvCxnSpPr>
          <p:cNvPr id="291" name="Straight Connector 290"/>
          <p:cNvCxnSpPr/>
          <p:nvPr/>
        </p:nvCxnSpPr>
        <p:spPr>
          <a:xfrm flipV="1">
            <a:off x="1062508" y="1483779"/>
            <a:ext cx="339605" cy="190931"/>
          </a:xfrm>
          <a:prstGeom prst="line">
            <a:avLst/>
          </a:prstGeom>
          <a:noFill/>
          <a:ln w="6350" cap="flat" cmpd="sng" algn="ctr">
            <a:solidFill>
              <a:srgbClr val="5B9BD5"/>
            </a:solidFill>
            <a:prstDash val="solid"/>
            <a:miter lim="800000"/>
          </a:ln>
          <a:effectLst/>
        </p:spPr>
      </p:cxnSp>
      <p:cxnSp>
        <p:nvCxnSpPr>
          <p:cNvPr id="292" name="Straight Connector 291"/>
          <p:cNvCxnSpPr/>
          <p:nvPr/>
        </p:nvCxnSpPr>
        <p:spPr>
          <a:xfrm>
            <a:off x="2077225" y="1475219"/>
            <a:ext cx="339655" cy="199491"/>
          </a:xfrm>
          <a:prstGeom prst="line">
            <a:avLst/>
          </a:prstGeom>
          <a:noFill/>
          <a:ln w="6350" cap="flat" cmpd="sng" algn="ctr">
            <a:solidFill>
              <a:srgbClr val="5B9BD5"/>
            </a:solidFill>
            <a:prstDash val="solid"/>
            <a:miter lim="800000"/>
          </a:ln>
          <a:effectLst/>
        </p:spPr>
      </p:cxnSp>
      <p:cxnSp>
        <p:nvCxnSpPr>
          <p:cNvPr id="293" name="Straight Connector 292"/>
          <p:cNvCxnSpPr/>
          <p:nvPr/>
        </p:nvCxnSpPr>
        <p:spPr>
          <a:xfrm flipV="1">
            <a:off x="1737620" y="1483779"/>
            <a:ext cx="339605" cy="190931"/>
          </a:xfrm>
          <a:prstGeom prst="line">
            <a:avLst/>
          </a:prstGeom>
          <a:noFill/>
          <a:ln w="6350" cap="flat" cmpd="sng" algn="ctr">
            <a:solidFill>
              <a:srgbClr val="5B9BD5"/>
            </a:solidFill>
            <a:prstDash val="solid"/>
            <a:miter lim="800000"/>
          </a:ln>
          <a:effectLst/>
        </p:spPr>
      </p:cxnSp>
      <p:cxnSp>
        <p:nvCxnSpPr>
          <p:cNvPr id="294" name="Straight Connector 293"/>
          <p:cNvCxnSpPr/>
          <p:nvPr/>
        </p:nvCxnSpPr>
        <p:spPr>
          <a:xfrm>
            <a:off x="2755993" y="1475219"/>
            <a:ext cx="339655" cy="199491"/>
          </a:xfrm>
          <a:prstGeom prst="line">
            <a:avLst/>
          </a:prstGeom>
          <a:noFill/>
          <a:ln w="6350" cap="flat" cmpd="sng" algn="ctr">
            <a:solidFill>
              <a:srgbClr val="5B9BD5"/>
            </a:solidFill>
            <a:prstDash val="solid"/>
            <a:miter lim="800000"/>
          </a:ln>
          <a:effectLst/>
        </p:spPr>
      </p:cxnSp>
      <p:cxnSp>
        <p:nvCxnSpPr>
          <p:cNvPr id="295" name="Straight Connector 294"/>
          <p:cNvCxnSpPr/>
          <p:nvPr/>
        </p:nvCxnSpPr>
        <p:spPr>
          <a:xfrm flipV="1">
            <a:off x="2416389" y="1483779"/>
            <a:ext cx="339605" cy="190931"/>
          </a:xfrm>
          <a:prstGeom prst="line">
            <a:avLst/>
          </a:prstGeom>
          <a:noFill/>
          <a:ln w="6350" cap="flat" cmpd="sng" algn="ctr">
            <a:solidFill>
              <a:srgbClr val="5B9BD5"/>
            </a:solidFill>
            <a:prstDash val="solid"/>
            <a:miter lim="800000"/>
          </a:ln>
          <a:effectLst/>
        </p:spPr>
      </p:cxnSp>
      <p:cxnSp>
        <p:nvCxnSpPr>
          <p:cNvPr id="296" name="Straight Connector 295"/>
          <p:cNvCxnSpPr/>
          <p:nvPr/>
        </p:nvCxnSpPr>
        <p:spPr>
          <a:xfrm>
            <a:off x="3431106" y="1475219"/>
            <a:ext cx="339655" cy="199491"/>
          </a:xfrm>
          <a:prstGeom prst="line">
            <a:avLst/>
          </a:prstGeom>
          <a:noFill/>
          <a:ln w="6350" cap="flat" cmpd="sng" algn="ctr">
            <a:solidFill>
              <a:srgbClr val="5B9BD5"/>
            </a:solidFill>
            <a:prstDash val="solid"/>
            <a:miter lim="800000"/>
          </a:ln>
          <a:effectLst/>
        </p:spPr>
      </p:cxnSp>
      <p:cxnSp>
        <p:nvCxnSpPr>
          <p:cNvPr id="297" name="Straight Connector 296"/>
          <p:cNvCxnSpPr/>
          <p:nvPr/>
        </p:nvCxnSpPr>
        <p:spPr>
          <a:xfrm flipV="1">
            <a:off x="3091501" y="1483779"/>
            <a:ext cx="339605" cy="190931"/>
          </a:xfrm>
          <a:prstGeom prst="line">
            <a:avLst/>
          </a:prstGeom>
          <a:noFill/>
          <a:ln w="6350" cap="flat" cmpd="sng" algn="ctr">
            <a:solidFill>
              <a:srgbClr val="5B9BD5"/>
            </a:solidFill>
            <a:prstDash val="solid"/>
            <a:miter lim="800000"/>
          </a:ln>
          <a:effectLst/>
        </p:spPr>
      </p:cxnSp>
      <p:cxnSp>
        <p:nvCxnSpPr>
          <p:cNvPr id="298" name="Straight Connector 297"/>
          <p:cNvCxnSpPr/>
          <p:nvPr/>
        </p:nvCxnSpPr>
        <p:spPr>
          <a:xfrm>
            <a:off x="4100817" y="1475219"/>
            <a:ext cx="339655" cy="199491"/>
          </a:xfrm>
          <a:prstGeom prst="line">
            <a:avLst/>
          </a:prstGeom>
          <a:noFill/>
          <a:ln w="6350" cap="flat" cmpd="sng" algn="ctr">
            <a:solidFill>
              <a:srgbClr val="5B9BD5"/>
            </a:solidFill>
            <a:prstDash val="solid"/>
            <a:miter lim="800000"/>
          </a:ln>
          <a:effectLst/>
        </p:spPr>
      </p:cxnSp>
      <p:cxnSp>
        <p:nvCxnSpPr>
          <p:cNvPr id="299" name="Straight Connector 298"/>
          <p:cNvCxnSpPr/>
          <p:nvPr/>
        </p:nvCxnSpPr>
        <p:spPr>
          <a:xfrm flipV="1">
            <a:off x="3761212" y="1483779"/>
            <a:ext cx="339605" cy="190931"/>
          </a:xfrm>
          <a:prstGeom prst="line">
            <a:avLst/>
          </a:prstGeom>
          <a:noFill/>
          <a:ln w="6350" cap="flat" cmpd="sng" algn="ctr">
            <a:solidFill>
              <a:srgbClr val="5B9BD5"/>
            </a:solidFill>
            <a:prstDash val="solid"/>
            <a:miter lim="800000"/>
          </a:ln>
          <a:effectLst/>
        </p:spPr>
      </p:cxnSp>
      <p:cxnSp>
        <p:nvCxnSpPr>
          <p:cNvPr id="300" name="Straight Connector 299"/>
          <p:cNvCxnSpPr/>
          <p:nvPr/>
        </p:nvCxnSpPr>
        <p:spPr>
          <a:xfrm>
            <a:off x="4775929" y="1475219"/>
            <a:ext cx="339655" cy="199491"/>
          </a:xfrm>
          <a:prstGeom prst="line">
            <a:avLst/>
          </a:prstGeom>
          <a:noFill/>
          <a:ln w="6350" cap="flat" cmpd="sng" algn="ctr">
            <a:solidFill>
              <a:srgbClr val="5B9BD5"/>
            </a:solidFill>
            <a:prstDash val="solid"/>
            <a:miter lim="800000"/>
          </a:ln>
          <a:effectLst/>
        </p:spPr>
      </p:cxnSp>
      <p:cxnSp>
        <p:nvCxnSpPr>
          <p:cNvPr id="301" name="Straight Connector 300"/>
          <p:cNvCxnSpPr/>
          <p:nvPr/>
        </p:nvCxnSpPr>
        <p:spPr>
          <a:xfrm flipV="1">
            <a:off x="4436324" y="1483779"/>
            <a:ext cx="339605" cy="190931"/>
          </a:xfrm>
          <a:prstGeom prst="line">
            <a:avLst/>
          </a:prstGeom>
          <a:noFill/>
          <a:ln w="6350" cap="flat" cmpd="sng" algn="ctr">
            <a:solidFill>
              <a:srgbClr val="5B9BD5"/>
            </a:solidFill>
            <a:prstDash val="solid"/>
            <a:miter lim="800000"/>
          </a:ln>
          <a:effectLst/>
        </p:spPr>
      </p:cxnSp>
      <p:cxnSp>
        <p:nvCxnSpPr>
          <p:cNvPr id="302" name="Straight Connector 301"/>
          <p:cNvCxnSpPr/>
          <p:nvPr/>
        </p:nvCxnSpPr>
        <p:spPr>
          <a:xfrm>
            <a:off x="5454698" y="1475219"/>
            <a:ext cx="339655" cy="199491"/>
          </a:xfrm>
          <a:prstGeom prst="line">
            <a:avLst/>
          </a:prstGeom>
          <a:noFill/>
          <a:ln w="6350" cap="flat" cmpd="sng" algn="ctr">
            <a:solidFill>
              <a:srgbClr val="5B9BD5"/>
            </a:solidFill>
            <a:prstDash val="solid"/>
            <a:miter lim="800000"/>
          </a:ln>
          <a:effectLst/>
        </p:spPr>
      </p:cxnSp>
      <p:cxnSp>
        <p:nvCxnSpPr>
          <p:cNvPr id="303" name="Straight Connector 302"/>
          <p:cNvCxnSpPr/>
          <p:nvPr/>
        </p:nvCxnSpPr>
        <p:spPr>
          <a:xfrm flipV="1">
            <a:off x="5115093" y="1483779"/>
            <a:ext cx="339605" cy="190931"/>
          </a:xfrm>
          <a:prstGeom prst="line">
            <a:avLst/>
          </a:prstGeom>
          <a:noFill/>
          <a:ln w="6350" cap="flat" cmpd="sng" algn="ctr">
            <a:solidFill>
              <a:srgbClr val="5B9BD5"/>
            </a:solidFill>
            <a:prstDash val="solid"/>
            <a:miter lim="800000"/>
          </a:ln>
          <a:effectLst/>
        </p:spPr>
      </p:cxnSp>
      <p:cxnSp>
        <p:nvCxnSpPr>
          <p:cNvPr id="304" name="Straight Connector 303"/>
          <p:cNvCxnSpPr/>
          <p:nvPr/>
        </p:nvCxnSpPr>
        <p:spPr>
          <a:xfrm>
            <a:off x="6121634" y="1483060"/>
            <a:ext cx="339655" cy="199491"/>
          </a:xfrm>
          <a:prstGeom prst="line">
            <a:avLst/>
          </a:prstGeom>
          <a:noFill/>
          <a:ln w="6350" cap="flat" cmpd="sng" algn="ctr">
            <a:solidFill>
              <a:srgbClr val="5B9BD5"/>
            </a:solidFill>
            <a:prstDash val="solid"/>
            <a:miter lim="800000"/>
          </a:ln>
          <a:effectLst/>
        </p:spPr>
      </p:cxnSp>
      <p:cxnSp>
        <p:nvCxnSpPr>
          <p:cNvPr id="305" name="Straight Connector 304"/>
          <p:cNvCxnSpPr/>
          <p:nvPr/>
        </p:nvCxnSpPr>
        <p:spPr>
          <a:xfrm flipV="1">
            <a:off x="5796317" y="1483779"/>
            <a:ext cx="339605" cy="190931"/>
          </a:xfrm>
          <a:prstGeom prst="line">
            <a:avLst/>
          </a:prstGeom>
          <a:noFill/>
          <a:ln w="6350" cap="flat" cmpd="sng" algn="ctr">
            <a:solidFill>
              <a:srgbClr val="5B9BD5"/>
            </a:solidFill>
            <a:prstDash val="solid"/>
            <a:miter lim="800000"/>
          </a:ln>
          <a:effectLst/>
        </p:spPr>
      </p:cxnSp>
      <p:cxnSp>
        <p:nvCxnSpPr>
          <p:cNvPr id="306" name="Straight Connector 305"/>
          <p:cNvCxnSpPr/>
          <p:nvPr/>
        </p:nvCxnSpPr>
        <p:spPr>
          <a:xfrm>
            <a:off x="6815209" y="1477162"/>
            <a:ext cx="339655" cy="199491"/>
          </a:xfrm>
          <a:prstGeom prst="line">
            <a:avLst/>
          </a:prstGeom>
          <a:noFill/>
          <a:ln w="6350" cap="flat" cmpd="sng" algn="ctr">
            <a:solidFill>
              <a:srgbClr val="5B9BD5"/>
            </a:solidFill>
            <a:prstDash val="solid"/>
            <a:miter lim="800000"/>
          </a:ln>
          <a:effectLst/>
        </p:spPr>
      </p:cxnSp>
      <p:cxnSp>
        <p:nvCxnSpPr>
          <p:cNvPr id="307" name="Straight Connector 306"/>
          <p:cNvCxnSpPr/>
          <p:nvPr/>
        </p:nvCxnSpPr>
        <p:spPr>
          <a:xfrm flipV="1">
            <a:off x="6475604" y="1485722"/>
            <a:ext cx="339605" cy="190931"/>
          </a:xfrm>
          <a:prstGeom prst="line">
            <a:avLst/>
          </a:prstGeom>
          <a:noFill/>
          <a:ln w="6350" cap="flat" cmpd="sng" algn="ctr">
            <a:solidFill>
              <a:srgbClr val="5B9BD5"/>
            </a:solidFill>
            <a:prstDash val="solid"/>
            <a:miter lim="800000"/>
          </a:ln>
          <a:effectLst/>
        </p:spPr>
      </p:cxnSp>
      <p:cxnSp>
        <p:nvCxnSpPr>
          <p:cNvPr id="308" name="Straight Connector 307"/>
          <p:cNvCxnSpPr/>
          <p:nvPr/>
        </p:nvCxnSpPr>
        <p:spPr>
          <a:xfrm>
            <a:off x="7490321" y="1477162"/>
            <a:ext cx="339655" cy="199491"/>
          </a:xfrm>
          <a:prstGeom prst="line">
            <a:avLst/>
          </a:prstGeom>
          <a:noFill/>
          <a:ln w="6350" cap="flat" cmpd="sng" algn="ctr">
            <a:solidFill>
              <a:srgbClr val="5B9BD5"/>
            </a:solidFill>
            <a:prstDash val="solid"/>
            <a:miter lim="800000"/>
          </a:ln>
          <a:effectLst/>
        </p:spPr>
      </p:cxnSp>
      <p:cxnSp>
        <p:nvCxnSpPr>
          <p:cNvPr id="309" name="Straight Connector 308"/>
          <p:cNvCxnSpPr/>
          <p:nvPr/>
        </p:nvCxnSpPr>
        <p:spPr>
          <a:xfrm flipV="1">
            <a:off x="7150716" y="1485722"/>
            <a:ext cx="339605" cy="190931"/>
          </a:xfrm>
          <a:prstGeom prst="line">
            <a:avLst/>
          </a:prstGeom>
          <a:noFill/>
          <a:ln w="6350" cap="flat" cmpd="sng" algn="ctr">
            <a:solidFill>
              <a:srgbClr val="5B9BD5"/>
            </a:solidFill>
            <a:prstDash val="solid"/>
            <a:miter lim="800000"/>
          </a:ln>
          <a:effectLst/>
        </p:spPr>
      </p:cxnSp>
      <p:cxnSp>
        <p:nvCxnSpPr>
          <p:cNvPr id="310" name="Straight Connector 309"/>
          <p:cNvCxnSpPr/>
          <p:nvPr/>
        </p:nvCxnSpPr>
        <p:spPr>
          <a:xfrm>
            <a:off x="8162977" y="1477162"/>
            <a:ext cx="339655" cy="199491"/>
          </a:xfrm>
          <a:prstGeom prst="line">
            <a:avLst/>
          </a:prstGeom>
          <a:noFill/>
          <a:ln w="6350" cap="flat" cmpd="sng" algn="ctr">
            <a:solidFill>
              <a:srgbClr val="5B9BD5"/>
            </a:solidFill>
            <a:prstDash val="solid"/>
            <a:miter lim="800000"/>
          </a:ln>
          <a:effectLst/>
        </p:spPr>
      </p:cxnSp>
      <p:cxnSp>
        <p:nvCxnSpPr>
          <p:cNvPr id="311" name="Straight Connector 310"/>
          <p:cNvCxnSpPr/>
          <p:nvPr/>
        </p:nvCxnSpPr>
        <p:spPr>
          <a:xfrm flipV="1">
            <a:off x="7829484" y="1485722"/>
            <a:ext cx="339605" cy="190931"/>
          </a:xfrm>
          <a:prstGeom prst="line">
            <a:avLst/>
          </a:prstGeom>
          <a:noFill/>
          <a:ln w="6350" cap="flat" cmpd="sng" algn="ctr">
            <a:solidFill>
              <a:srgbClr val="5B9BD5"/>
            </a:solidFill>
            <a:prstDash val="solid"/>
            <a:miter lim="800000"/>
          </a:ln>
          <a:effectLst/>
        </p:spPr>
      </p:cxnSp>
      <p:cxnSp>
        <p:nvCxnSpPr>
          <p:cNvPr id="312" name="Straight Connector 311"/>
          <p:cNvCxnSpPr/>
          <p:nvPr/>
        </p:nvCxnSpPr>
        <p:spPr>
          <a:xfrm>
            <a:off x="8844913" y="1477162"/>
            <a:ext cx="339655" cy="199491"/>
          </a:xfrm>
          <a:prstGeom prst="line">
            <a:avLst/>
          </a:prstGeom>
          <a:noFill/>
          <a:ln w="6350" cap="flat" cmpd="sng" algn="ctr">
            <a:solidFill>
              <a:srgbClr val="5B9BD5"/>
            </a:solidFill>
            <a:prstDash val="solid"/>
            <a:miter lim="800000"/>
          </a:ln>
          <a:effectLst/>
        </p:spPr>
      </p:cxnSp>
      <p:cxnSp>
        <p:nvCxnSpPr>
          <p:cNvPr id="313" name="Straight Connector 312"/>
          <p:cNvCxnSpPr/>
          <p:nvPr/>
        </p:nvCxnSpPr>
        <p:spPr>
          <a:xfrm flipV="1">
            <a:off x="8505308" y="1485722"/>
            <a:ext cx="339605" cy="190931"/>
          </a:xfrm>
          <a:prstGeom prst="line">
            <a:avLst/>
          </a:prstGeom>
          <a:noFill/>
          <a:ln w="6350" cap="flat" cmpd="sng" algn="ctr">
            <a:solidFill>
              <a:srgbClr val="5B9BD5"/>
            </a:solidFill>
            <a:prstDash val="solid"/>
            <a:miter lim="800000"/>
          </a:ln>
          <a:effectLst/>
        </p:spPr>
      </p:cxnSp>
      <p:cxnSp>
        <p:nvCxnSpPr>
          <p:cNvPr id="314" name="Straight Connector 313"/>
          <p:cNvCxnSpPr/>
          <p:nvPr/>
        </p:nvCxnSpPr>
        <p:spPr>
          <a:xfrm>
            <a:off x="9520025" y="1477162"/>
            <a:ext cx="339655" cy="199491"/>
          </a:xfrm>
          <a:prstGeom prst="line">
            <a:avLst/>
          </a:prstGeom>
          <a:noFill/>
          <a:ln w="6350" cap="flat" cmpd="sng" algn="ctr">
            <a:solidFill>
              <a:srgbClr val="5B9BD5"/>
            </a:solidFill>
            <a:prstDash val="solid"/>
            <a:miter lim="800000"/>
          </a:ln>
          <a:effectLst/>
        </p:spPr>
      </p:cxnSp>
      <p:cxnSp>
        <p:nvCxnSpPr>
          <p:cNvPr id="315" name="Straight Connector 314"/>
          <p:cNvCxnSpPr/>
          <p:nvPr/>
        </p:nvCxnSpPr>
        <p:spPr>
          <a:xfrm flipV="1">
            <a:off x="9180420" y="1485722"/>
            <a:ext cx="339605" cy="190931"/>
          </a:xfrm>
          <a:prstGeom prst="line">
            <a:avLst/>
          </a:prstGeom>
          <a:noFill/>
          <a:ln w="6350" cap="flat" cmpd="sng" algn="ctr">
            <a:solidFill>
              <a:srgbClr val="5B9BD5"/>
            </a:solidFill>
            <a:prstDash val="solid"/>
            <a:miter lim="800000"/>
          </a:ln>
          <a:effectLst/>
        </p:spPr>
      </p:cxnSp>
      <p:cxnSp>
        <p:nvCxnSpPr>
          <p:cNvPr id="316" name="Straight Connector 315"/>
          <p:cNvCxnSpPr/>
          <p:nvPr/>
        </p:nvCxnSpPr>
        <p:spPr>
          <a:xfrm>
            <a:off x="10201250" y="1477162"/>
            <a:ext cx="339655" cy="199491"/>
          </a:xfrm>
          <a:prstGeom prst="line">
            <a:avLst/>
          </a:prstGeom>
          <a:noFill/>
          <a:ln w="6350" cap="flat" cmpd="sng" algn="ctr">
            <a:solidFill>
              <a:srgbClr val="5B9BD5"/>
            </a:solidFill>
            <a:prstDash val="solid"/>
            <a:miter lim="800000"/>
          </a:ln>
          <a:effectLst/>
        </p:spPr>
      </p:cxnSp>
      <p:cxnSp>
        <p:nvCxnSpPr>
          <p:cNvPr id="317" name="Straight Connector 316"/>
          <p:cNvCxnSpPr/>
          <p:nvPr/>
        </p:nvCxnSpPr>
        <p:spPr>
          <a:xfrm flipV="1">
            <a:off x="9861645" y="1485722"/>
            <a:ext cx="339605" cy="190931"/>
          </a:xfrm>
          <a:prstGeom prst="line">
            <a:avLst/>
          </a:prstGeom>
          <a:noFill/>
          <a:ln w="6350" cap="flat" cmpd="sng" algn="ctr">
            <a:solidFill>
              <a:srgbClr val="5B9BD5"/>
            </a:solidFill>
            <a:prstDash val="solid"/>
            <a:miter lim="800000"/>
          </a:ln>
          <a:effectLst/>
        </p:spPr>
      </p:cxnSp>
      <p:cxnSp>
        <p:nvCxnSpPr>
          <p:cNvPr id="318" name="Straight Connector 317"/>
          <p:cNvCxnSpPr/>
          <p:nvPr/>
        </p:nvCxnSpPr>
        <p:spPr>
          <a:xfrm>
            <a:off x="10885419" y="1477162"/>
            <a:ext cx="339655" cy="199491"/>
          </a:xfrm>
          <a:prstGeom prst="line">
            <a:avLst/>
          </a:prstGeom>
          <a:noFill/>
          <a:ln w="6350" cap="flat" cmpd="sng" algn="ctr">
            <a:solidFill>
              <a:srgbClr val="5B9BD5"/>
            </a:solidFill>
            <a:prstDash val="solid"/>
            <a:miter lim="800000"/>
          </a:ln>
          <a:effectLst/>
        </p:spPr>
      </p:cxnSp>
      <p:cxnSp>
        <p:nvCxnSpPr>
          <p:cNvPr id="319" name="Straight Connector 318"/>
          <p:cNvCxnSpPr/>
          <p:nvPr/>
        </p:nvCxnSpPr>
        <p:spPr>
          <a:xfrm flipV="1">
            <a:off x="10540413" y="1485722"/>
            <a:ext cx="339605" cy="190931"/>
          </a:xfrm>
          <a:prstGeom prst="line">
            <a:avLst/>
          </a:prstGeom>
          <a:noFill/>
          <a:ln w="6350" cap="flat" cmpd="sng" algn="ctr">
            <a:solidFill>
              <a:srgbClr val="5B9BD5"/>
            </a:solidFill>
            <a:prstDash val="solid"/>
            <a:miter lim="800000"/>
          </a:ln>
          <a:effectLst/>
        </p:spPr>
      </p:cxnSp>
      <p:cxnSp>
        <p:nvCxnSpPr>
          <p:cNvPr id="320" name="Straight Connector 319"/>
          <p:cNvCxnSpPr/>
          <p:nvPr/>
        </p:nvCxnSpPr>
        <p:spPr>
          <a:xfrm>
            <a:off x="11555130" y="1477162"/>
            <a:ext cx="339655" cy="199491"/>
          </a:xfrm>
          <a:prstGeom prst="line">
            <a:avLst/>
          </a:prstGeom>
          <a:noFill/>
          <a:ln w="6350" cap="flat" cmpd="sng" algn="ctr">
            <a:solidFill>
              <a:srgbClr val="5B9BD5"/>
            </a:solidFill>
            <a:prstDash val="solid"/>
            <a:miter lim="800000"/>
          </a:ln>
          <a:effectLst/>
        </p:spPr>
      </p:cxnSp>
      <p:cxnSp>
        <p:nvCxnSpPr>
          <p:cNvPr id="321" name="Straight Connector 320"/>
          <p:cNvCxnSpPr/>
          <p:nvPr/>
        </p:nvCxnSpPr>
        <p:spPr>
          <a:xfrm flipV="1">
            <a:off x="11220926" y="1485722"/>
            <a:ext cx="339605" cy="190931"/>
          </a:xfrm>
          <a:prstGeom prst="line">
            <a:avLst/>
          </a:prstGeom>
          <a:noFill/>
          <a:ln w="6350" cap="flat" cmpd="sng" algn="ctr">
            <a:solidFill>
              <a:srgbClr val="5B9BD5"/>
            </a:solidFill>
            <a:prstDash val="solid"/>
            <a:miter lim="800000"/>
          </a:ln>
          <a:effectLst/>
        </p:spPr>
      </p:cxnSp>
      <p:cxnSp>
        <p:nvCxnSpPr>
          <p:cNvPr id="322" name="Straight Connector 321"/>
          <p:cNvCxnSpPr/>
          <p:nvPr/>
        </p:nvCxnSpPr>
        <p:spPr>
          <a:xfrm>
            <a:off x="12238005" y="1482375"/>
            <a:ext cx="339655" cy="199491"/>
          </a:xfrm>
          <a:prstGeom prst="line">
            <a:avLst/>
          </a:prstGeom>
          <a:noFill/>
          <a:ln w="6350" cap="flat" cmpd="sng" algn="ctr">
            <a:solidFill>
              <a:srgbClr val="5B9BD5"/>
            </a:solidFill>
            <a:prstDash val="solid"/>
            <a:miter lim="800000"/>
          </a:ln>
          <a:effectLst/>
        </p:spPr>
      </p:cxnSp>
      <p:cxnSp>
        <p:nvCxnSpPr>
          <p:cNvPr id="323" name="Straight Connector 322"/>
          <p:cNvCxnSpPr/>
          <p:nvPr/>
        </p:nvCxnSpPr>
        <p:spPr>
          <a:xfrm flipV="1">
            <a:off x="11898400" y="1490935"/>
            <a:ext cx="339605" cy="190931"/>
          </a:xfrm>
          <a:prstGeom prst="line">
            <a:avLst/>
          </a:prstGeom>
          <a:noFill/>
          <a:ln w="6350" cap="flat" cmpd="sng" algn="ctr">
            <a:solidFill>
              <a:srgbClr val="5B9BD5"/>
            </a:solidFill>
            <a:prstDash val="solid"/>
            <a:miter lim="800000"/>
          </a:ln>
          <a:effectLst/>
        </p:spPr>
      </p:cxnSp>
      <p:cxnSp>
        <p:nvCxnSpPr>
          <p:cNvPr id="324" name="Straight Connector 323"/>
          <p:cNvCxnSpPr/>
          <p:nvPr/>
        </p:nvCxnSpPr>
        <p:spPr>
          <a:xfrm>
            <a:off x="12907717" y="1482375"/>
            <a:ext cx="339655" cy="199491"/>
          </a:xfrm>
          <a:prstGeom prst="line">
            <a:avLst/>
          </a:prstGeom>
          <a:noFill/>
          <a:ln w="6350" cap="flat" cmpd="sng" algn="ctr">
            <a:solidFill>
              <a:srgbClr val="5B9BD5"/>
            </a:solidFill>
            <a:prstDash val="solid"/>
            <a:miter lim="800000"/>
          </a:ln>
          <a:effectLst/>
        </p:spPr>
      </p:cxnSp>
      <p:cxnSp>
        <p:nvCxnSpPr>
          <p:cNvPr id="325" name="Straight Connector 324"/>
          <p:cNvCxnSpPr/>
          <p:nvPr/>
        </p:nvCxnSpPr>
        <p:spPr>
          <a:xfrm flipV="1">
            <a:off x="12573513" y="1490935"/>
            <a:ext cx="339605" cy="190931"/>
          </a:xfrm>
          <a:prstGeom prst="line">
            <a:avLst/>
          </a:prstGeom>
          <a:noFill/>
          <a:ln w="6350" cap="flat" cmpd="sng" algn="ctr">
            <a:solidFill>
              <a:srgbClr val="5B9BD5"/>
            </a:solidFill>
            <a:prstDash val="solid"/>
            <a:miter lim="800000"/>
          </a:ln>
          <a:effectLst/>
        </p:spPr>
      </p:cxnSp>
      <p:cxnSp>
        <p:nvCxnSpPr>
          <p:cNvPr id="326" name="Straight Connector 325"/>
          <p:cNvCxnSpPr/>
          <p:nvPr/>
        </p:nvCxnSpPr>
        <p:spPr>
          <a:xfrm>
            <a:off x="13562747" y="1482375"/>
            <a:ext cx="339655" cy="199491"/>
          </a:xfrm>
          <a:prstGeom prst="line">
            <a:avLst/>
          </a:prstGeom>
          <a:noFill/>
          <a:ln w="6350" cap="flat" cmpd="sng" algn="ctr">
            <a:solidFill>
              <a:srgbClr val="5B9BD5"/>
            </a:solidFill>
            <a:prstDash val="solid"/>
            <a:miter lim="800000"/>
          </a:ln>
          <a:effectLst/>
        </p:spPr>
      </p:cxnSp>
      <p:cxnSp>
        <p:nvCxnSpPr>
          <p:cNvPr id="327" name="Straight Connector 326"/>
          <p:cNvCxnSpPr/>
          <p:nvPr/>
        </p:nvCxnSpPr>
        <p:spPr>
          <a:xfrm flipV="1">
            <a:off x="13246880" y="1490935"/>
            <a:ext cx="339605" cy="190931"/>
          </a:xfrm>
          <a:prstGeom prst="line">
            <a:avLst/>
          </a:prstGeom>
          <a:noFill/>
          <a:ln w="6350" cap="flat" cmpd="sng" algn="ctr">
            <a:solidFill>
              <a:srgbClr val="5B9BD5"/>
            </a:solidFill>
            <a:prstDash val="solid"/>
            <a:miter lim="800000"/>
          </a:ln>
          <a:effectLst/>
        </p:spPr>
      </p:cxnSp>
      <p:cxnSp>
        <p:nvCxnSpPr>
          <p:cNvPr id="328" name="Straight Connector 327"/>
          <p:cNvCxnSpPr/>
          <p:nvPr/>
        </p:nvCxnSpPr>
        <p:spPr>
          <a:xfrm>
            <a:off x="14252220" y="1482375"/>
            <a:ext cx="339655" cy="199491"/>
          </a:xfrm>
          <a:prstGeom prst="line">
            <a:avLst/>
          </a:prstGeom>
          <a:noFill/>
          <a:ln w="6350" cap="flat" cmpd="sng" algn="ctr">
            <a:solidFill>
              <a:srgbClr val="5B9BD5"/>
            </a:solidFill>
            <a:prstDash val="solid"/>
            <a:miter lim="800000"/>
          </a:ln>
          <a:effectLst/>
        </p:spPr>
      </p:cxnSp>
      <p:cxnSp>
        <p:nvCxnSpPr>
          <p:cNvPr id="329" name="Straight Connector 328"/>
          <p:cNvCxnSpPr/>
          <p:nvPr/>
        </p:nvCxnSpPr>
        <p:spPr>
          <a:xfrm flipV="1">
            <a:off x="13912615" y="1490935"/>
            <a:ext cx="339605" cy="190931"/>
          </a:xfrm>
          <a:prstGeom prst="line">
            <a:avLst/>
          </a:prstGeom>
          <a:noFill/>
          <a:ln w="6350" cap="flat" cmpd="sng" algn="ctr">
            <a:solidFill>
              <a:srgbClr val="5B9BD5"/>
            </a:solidFill>
            <a:prstDash val="solid"/>
            <a:miter lim="800000"/>
          </a:ln>
          <a:effectLst/>
        </p:spPr>
      </p:cxnSp>
      <p:cxnSp>
        <p:nvCxnSpPr>
          <p:cNvPr id="330" name="Straight Connector 329"/>
          <p:cNvCxnSpPr/>
          <p:nvPr/>
        </p:nvCxnSpPr>
        <p:spPr>
          <a:xfrm>
            <a:off x="14927332" y="1482375"/>
            <a:ext cx="339655" cy="199491"/>
          </a:xfrm>
          <a:prstGeom prst="line">
            <a:avLst/>
          </a:prstGeom>
          <a:noFill/>
          <a:ln w="6350" cap="flat" cmpd="sng" algn="ctr">
            <a:solidFill>
              <a:srgbClr val="5B9BD5"/>
            </a:solidFill>
            <a:prstDash val="solid"/>
            <a:miter lim="800000"/>
          </a:ln>
          <a:effectLst/>
        </p:spPr>
      </p:cxnSp>
      <p:cxnSp>
        <p:nvCxnSpPr>
          <p:cNvPr id="331" name="Straight Connector 330"/>
          <p:cNvCxnSpPr/>
          <p:nvPr/>
        </p:nvCxnSpPr>
        <p:spPr>
          <a:xfrm flipV="1">
            <a:off x="14587727" y="1490935"/>
            <a:ext cx="339605" cy="190931"/>
          </a:xfrm>
          <a:prstGeom prst="line">
            <a:avLst/>
          </a:prstGeom>
          <a:noFill/>
          <a:ln w="6350" cap="flat" cmpd="sng" algn="ctr">
            <a:solidFill>
              <a:srgbClr val="5B9BD5"/>
            </a:solidFill>
            <a:prstDash val="solid"/>
            <a:miter lim="800000"/>
          </a:ln>
          <a:effectLst/>
        </p:spPr>
      </p:cxnSp>
      <p:cxnSp>
        <p:nvCxnSpPr>
          <p:cNvPr id="332" name="Straight Connector 331"/>
          <p:cNvCxnSpPr/>
          <p:nvPr/>
        </p:nvCxnSpPr>
        <p:spPr>
          <a:xfrm>
            <a:off x="15608557" y="1482375"/>
            <a:ext cx="339655" cy="199491"/>
          </a:xfrm>
          <a:prstGeom prst="line">
            <a:avLst/>
          </a:prstGeom>
          <a:noFill/>
          <a:ln w="6350" cap="flat" cmpd="sng" algn="ctr">
            <a:solidFill>
              <a:srgbClr val="5B9BD5"/>
            </a:solidFill>
            <a:prstDash val="solid"/>
            <a:miter lim="800000"/>
          </a:ln>
          <a:effectLst/>
        </p:spPr>
      </p:cxnSp>
      <p:cxnSp>
        <p:nvCxnSpPr>
          <p:cNvPr id="333" name="Straight Connector 332"/>
          <p:cNvCxnSpPr/>
          <p:nvPr/>
        </p:nvCxnSpPr>
        <p:spPr>
          <a:xfrm flipV="1">
            <a:off x="15268952" y="1490935"/>
            <a:ext cx="339605" cy="190931"/>
          </a:xfrm>
          <a:prstGeom prst="line">
            <a:avLst/>
          </a:prstGeom>
          <a:noFill/>
          <a:ln w="6350" cap="flat" cmpd="sng" algn="ctr">
            <a:solidFill>
              <a:srgbClr val="5B9BD5"/>
            </a:solidFill>
            <a:prstDash val="solid"/>
            <a:miter lim="800000"/>
          </a:ln>
          <a:effectLst/>
        </p:spPr>
      </p:cxnSp>
      <p:cxnSp>
        <p:nvCxnSpPr>
          <p:cNvPr id="334" name="Straight Connector 333"/>
          <p:cNvCxnSpPr/>
          <p:nvPr/>
        </p:nvCxnSpPr>
        <p:spPr>
          <a:xfrm>
            <a:off x="16287325" y="1482375"/>
            <a:ext cx="339655" cy="199491"/>
          </a:xfrm>
          <a:prstGeom prst="line">
            <a:avLst/>
          </a:prstGeom>
          <a:noFill/>
          <a:ln w="6350" cap="flat" cmpd="sng" algn="ctr">
            <a:solidFill>
              <a:srgbClr val="5B9BD5"/>
            </a:solidFill>
            <a:prstDash val="solid"/>
            <a:miter lim="800000"/>
          </a:ln>
          <a:effectLst/>
        </p:spPr>
      </p:cxnSp>
      <p:cxnSp>
        <p:nvCxnSpPr>
          <p:cNvPr id="335" name="Straight Connector 334"/>
          <p:cNvCxnSpPr/>
          <p:nvPr/>
        </p:nvCxnSpPr>
        <p:spPr>
          <a:xfrm flipV="1">
            <a:off x="15947720" y="1490935"/>
            <a:ext cx="339605" cy="190931"/>
          </a:xfrm>
          <a:prstGeom prst="line">
            <a:avLst/>
          </a:prstGeom>
          <a:noFill/>
          <a:ln w="6350" cap="flat" cmpd="sng" algn="ctr">
            <a:solidFill>
              <a:srgbClr val="5B9BD5"/>
            </a:solidFill>
            <a:prstDash val="solid"/>
            <a:miter lim="800000"/>
          </a:ln>
          <a:effectLst/>
        </p:spPr>
      </p:cxnSp>
      <p:cxnSp>
        <p:nvCxnSpPr>
          <p:cNvPr id="336" name="Straight Connector 335"/>
          <p:cNvCxnSpPr/>
          <p:nvPr/>
        </p:nvCxnSpPr>
        <p:spPr>
          <a:xfrm flipV="1">
            <a:off x="16622832" y="1490935"/>
            <a:ext cx="339605" cy="190931"/>
          </a:xfrm>
          <a:prstGeom prst="line">
            <a:avLst/>
          </a:prstGeom>
          <a:noFill/>
          <a:ln w="6350" cap="flat" cmpd="sng" algn="ctr">
            <a:solidFill>
              <a:srgbClr val="5B9BD5"/>
            </a:solidFill>
            <a:prstDash val="solid"/>
            <a:miter lim="800000"/>
          </a:ln>
          <a:effectLst/>
        </p:spPr>
      </p:cxnSp>
      <p:cxnSp>
        <p:nvCxnSpPr>
          <p:cNvPr id="337" name="Straight Connector 336"/>
          <p:cNvCxnSpPr/>
          <p:nvPr/>
        </p:nvCxnSpPr>
        <p:spPr>
          <a:xfrm>
            <a:off x="11903851" y="1334345"/>
            <a:ext cx="49" cy="395047"/>
          </a:xfrm>
          <a:prstGeom prst="line">
            <a:avLst/>
          </a:prstGeom>
          <a:noFill/>
          <a:ln w="6350" cap="flat" cmpd="sng" algn="ctr">
            <a:solidFill>
              <a:srgbClr val="5B9BD5"/>
            </a:solidFill>
            <a:prstDash val="solid"/>
            <a:miter lim="800000"/>
          </a:ln>
          <a:effectLst/>
        </p:spPr>
      </p:cxnSp>
      <p:cxnSp>
        <p:nvCxnSpPr>
          <p:cNvPr id="338" name="Straight Connector 337"/>
          <p:cNvCxnSpPr/>
          <p:nvPr/>
        </p:nvCxnSpPr>
        <p:spPr>
          <a:xfrm>
            <a:off x="14593178" y="1334345"/>
            <a:ext cx="49" cy="395047"/>
          </a:xfrm>
          <a:prstGeom prst="line">
            <a:avLst/>
          </a:prstGeom>
          <a:noFill/>
          <a:ln w="6350" cap="flat" cmpd="sng" algn="ctr">
            <a:solidFill>
              <a:srgbClr val="5B9BD5"/>
            </a:solidFill>
            <a:prstDash val="solid"/>
            <a:miter lim="800000"/>
          </a:ln>
          <a:effectLst/>
        </p:spPr>
      </p:cxnSp>
      <p:cxnSp>
        <p:nvCxnSpPr>
          <p:cNvPr id="339" name="Straight Connector 338"/>
          <p:cNvCxnSpPr/>
          <p:nvPr/>
        </p:nvCxnSpPr>
        <p:spPr>
          <a:xfrm>
            <a:off x="15274402" y="1334345"/>
            <a:ext cx="49" cy="395047"/>
          </a:xfrm>
          <a:prstGeom prst="line">
            <a:avLst/>
          </a:prstGeom>
          <a:noFill/>
          <a:ln w="6350" cap="flat" cmpd="sng" algn="ctr">
            <a:solidFill>
              <a:srgbClr val="5B9BD5"/>
            </a:solidFill>
            <a:prstDash val="solid"/>
            <a:miter lim="800000"/>
          </a:ln>
          <a:effectLst/>
        </p:spPr>
      </p:cxnSp>
      <p:cxnSp>
        <p:nvCxnSpPr>
          <p:cNvPr id="340" name="Straight Connector 339"/>
          <p:cNvCxnSpPr/>
          <p:nvPr/>
        </p:nvCxnSpPr>
        <p:spPr>
          <a:xfrm>
            <a:off x="1067959" y="1320499"/>
            <a:ext cx="49" cy="395047"/>
          </a:xfrm>
          <a:prstGeom prst="line">
            <a:avLst/>
          </a:prstGeom>
          <a:noFill/>
          <a:ln w="6350" cap="flat" cmpd="sng" algn="ctr">
            <a:solidFill>
              <a:srgbClr val="5B9BD5"/>
            </a:solidFill>
            <a:prstDash val="solid"/>
            <a:miter lim="800000"/>
          </a:ln>
          <a:effectLst/>
        </p:spPr>
      </p:cxnSp>
      <p:cxnSp>
        <p:nvCxnSpPr>
          <p:cNvPr id="341" name="Straight Connector 340"/>
          <p:cNvCxnSpPr/>
          <p:nvPr/>
        </p:nvCxnSpPr>
        <p:spPr>
          <a:xfrm>
            <a:off x="1743071" y="1320499"/>
            <a:ext cx="49" cy="395047"/>
          </a:xfrm>
          <a:prstGeom prst="line">
            <a:avLst/>
          </a:prstGeom>
          <a:noFill/>
          <a:ln w="6350" cap="flat" cmpd="sng" algn="ctr">
            <a:solidFill>
              <a:srgbClr val="5B9BD5"/>
            </a:solidFill>
            <a:prstDash val="solid"/>
            <a:miter lim="800000"/>
          </a:ln>
          <a:effectLst/>
        </p:spPr>
      </p:cxnSp>
      <p:cxnSp>
        <p:nvCxnSpPr>
          <p:cNvPr id="342" name="Straight Connector 341"/>
          <p:cNvCxnSpPr/>
          <p:nvPr/>
        </p:nvCxnSpPr>
        <p:spPr>
          <a:xfrm>
            <a:off x="2421839" y="1327190"/>
            <a:ext cx="49" cy="395047"/>
          </a:xfrm>
          <a:prstGeom prst="line">
            <a:avLst/>
          </a:prstGeom>
          <a:noFill/>
          <a:ln w="6350" cap="flat" cmpd="sng" algn="ctr">
            <a:solidFill>
              <a:srgbClr val="5B9BD5"/>
            </a:solidFill>
            <a:prstDash val="solid"/>
            <a:miter lim="800000"/>
          </a:ln>
          <a:effectLst/>
        </p:spPr>
      </p:cxnSp>
      <p:cxnSp>
        <p:nvCxnSpPr>
          <p:cNvPr id="343" name="Straight Connector 342"/>
          <p:cNvCxnSpPr/>
          <p:nvPr/>
        </p:nvCxnSpPr>
        <p:spPr>
          <a:xfrm>
            <a:off x="3096951" y="1327190"/>
            <a:ext cx="49" cy="395047"/>
          </a:xfrm>
          <a:prstGeom prst="line">
            <a:avLst/>
          </a:prstGeom>
          <a:noFill/>
          <a:ln w="6350" cap="flat" cmpd="sng" algn="ctr">
            <a:solidFill>
              <a:srgbClr val="5B9BD5"/>
            </a:solidFill>
            <a:prstDash val="solid"/>
            <a:miter lim="800000"/>
          </a:ln>
          <a:effectLst/>
        </p:spPr>
      </p:cxnSp>
      <p:cxnSp>
        <p:nvCxnSpPr>
          <p:cNvPr id="344" name="Straight Connector 343"/>
          <p:cNvCxnSpPr/>
          <p:nvPr/>
        </p:nvCxnSpPr>
        <p:spPr>
          <a:xfrm>
            <a:off x="3772063" y="1320499"/>
            <a:ext cx="49" cy="395047"/>
          </a:xfrm>
          <a:prstGeom prst="line">
            <a:avLst/>
          </a:prstGeom>
          <a:noFill/>
          <a:ln w="6350" cap="flat" cmpd="sng" algn="ctr">
            <a:solidFill>
              <a:srgbClr val="5B9BD5"/>
            </a:solidFill>
            <a:prstDash val="solid"/>
            <a:miter lim="800000"/>
          </a:ln>
          <a:effectLst/>
        </p:spPr>
      </p:cxnSp>
      <p:cxnSp>
        <p:nvCxnSpPr>
          <p:cNvPr id="345" name="Straight Connector 344"/>
          <p:cNvCxnSpPr/>
          <p:nvPr/>
        </p:nvCxnSpPr>
        <p:spPr>
          <a:xfrm>
            <a:off x="4441775" y="1320499"/>
            <a:ext cx="49" cy="395047"/>
          </a:xfrm>
          <a:prstGeom prst="line">
            <a:avLst/>
          </a:prstGeom>
          <a:noFill/>
          <a:ln w="6350" cap="flat" cmpd="sng" algn="ctr">
            <a:solidFill>
              <a:srgbClr val="5B9BD5"/>
            </a:solidFill>
            <a:prstDash val="solid"/>
            <a:miter lim="800000"/>
          </a:ln>
          <a:effectLst/>
        </p:spPr>
      </p:cxnSp>
      <p:cxnSp>
        <p:nvCxnSpPr>
          <p:cNvPr id="346" name="Straight Connector 345"/>
          <p:cNvCxnSpPr/>
          <p:nvPr/>
        </p:nvCxnSpPr>
        <p:spPr>
          <a:xfrm>
            <a:off x="5120543" y="1320499"/>
            <a:ext cx="49" cy="395047"/>
          </a:xfrm>
          <a:prstGeom prst="line">
            <a:avLst/>
          </a:prstGeom>
          <a:noFill/>
          <a:ln w="6350" cap="flat" cmpd="sng" algn="ctr">
            <a:solidFill>
              <a:srgbClr val="5B9BD5"/>
            </a:solidFill>
            <a:prstDash val="solid"/>
            <a:miter lim="800000"/>
          </a:ln>
          <a:effectLst/>
        </p:spPr>
      </p:cxnSp>
      <p:cxnSp>
        <p:nvCxnSpPr>
          <p:cNvPr id="347" name="Straight Connector 346"/>
          <p:cNvCxnSpPr/>
          <p:nvPr/>
        </p:nvCxnSpPr>
        <p:spPr>
          <a:xfrm>
            <a:off x="5801768" y="1320499"/>
            <a:ext cx="49" cy="395047"/>
          </a:xfrm>
          <a:prstGeom prst="line">
            <a:avLst/>
          </a:prstGeom>
          <a:noFill/>
          <a:ln w="6350" cap="flat" cmpd="sng" algn="ctr">
            <a:solidFill>
              <a:srgbClr val="5B9BD5"/>
            </a:solidFill>
            <a:prstDash val="solid"/>
            <a:miter lim="800000"/>
          </a:ln>
          <a:effectLst/>
        </p:spPr>
      </p:cxnSp>
      <p:cxnSp>
        <p:nvCxnSpPr>
          <p:cNvPr id="348" name="Straight Connector 347"/>
          <p:cNvCxnSpPr/>
          <p:nvPr/>
        </p:nvCxnSpPr>
        <p:spPr>
          <a:xfrm>
            <a:off x="6481054" y="1322442"/>
            <a:ext cx="49" cy="395047"/>
          </a:xfrm>
          <a:prstGeom prst="line">
            <a:avLst/>
          </a:prstGeom>
          <a:noFill/>
          <a:ln w="6350" cap="flat" cmpd="sng" algn="ctr">
            <a:solidFill>
              <a:srgbClr val="5B9BD5"/>
            </a:solidFill>
            <a:prstDash val="solid"/>
            <a:miter lim="800000"/>
          </a:ln>
          <a:effectLst/>
        </p:spPr>
      </p:cxnSp>
      <p:cxnSp>
        <p:nvCxnSpPr>
          <p:cNvPr id="349" name="Straight Connector 348"/>
          <p:cNvCxnSpPr/>
          <p:nvPr/>
        </p:nvCxnSpPr>
        <p:spPr>
          <a:xfrm>
            <a:off x="7156166" y="1322442"/>
            <a:ext cx="49" cy="395047"/>
          </a:xfrm>
          <a:prstGeom prst="line">
            <a:avLst/>
          </a:prstGeom>
          <a:noFill/>
          <a:ln w="6350" cap="flat" cmpd="sng" algn="ctr">
            <a:solidFill>
              <a:srgbClr val="5B9BD5"/>
            </a:solidFill>
            <a:prstDash val="solid"/>
            <a:miter lim="800000"/>
          </a:ln>
          <a:effectLst/>
        </p:spPr>
      </p:cxnSp>
      <p:cxnSp>
        <p:nvCxnSpPr>
          <p:cNvPr id="350" name="Straight Connector 349"/>
          <p:cNvCxnSpPr/>
          <p:nvPr/>
        </p:nvCxnSpPr>
        <p:spPr>
          <a:xfrm>
            <a:off x="7834935" y="1322442"/>
            <a:ext cx="49" cy="395047"/>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a:off x="8510759" y="1322442"/>
            <a:ext cx="49" cy="395047"/>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9185871" y="1322442"/>
            <a:ext cx="49" cy="395047"/>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a:off x="9879321" y="1322442"/>
            <a:ext cx="49" cy="395047"/>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0545864" y="1322442"/>
            <a:ext cx="49" cy="395047"/>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a:off x="11226377" y="1322442"/>
            <a:ext cx="49" cy="395047"/>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2578963" y="1327654"/>
            <a:ext cx="49" cy="395047"/>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a:off x="13252331" y="1327654"/>
            <a:ext cx="49" cy="395047"/>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13918065" y="1327654"/>
            <a:ext cx="49" cy="395047"/>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a:off x="15953171" y="1327654"/>
            <a:ext cx="49" cy="395047"/>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16628283" y="1327654"/>
            <a:ext cx="49" cy="395047"/>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a:off x="11226402" y="1685214"/>
            <a:ext cx="339655" cy="199491"/>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flipH="1">
            <a:off x="11555130" y="1685214"/>
            <a:ext cx="339655" cy="19949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a:off x="11903876" y="1690427"/>
            <a:ext cx="339655" cy="199491"/>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flipH="1">
            <a:off x="12238005" y="1690427"/>
            <a:ext cx="339655" cy="19949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a:off x="12578988" y="1690427"/>
            <a:ext cx="339655" cy="199491"/>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flipH="1">
            <a:off x="12907717" y="1690427"/>
            <a:ext cx="339655" cy="19949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a:off x="13252356" y="1690427"/>
            <a:ext cx="339655" cy="199491"/>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flipH="1">
            <a:off x="13562747" y="1690427"/>
            <a:ext cx="339655" cy="19949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a:off x="13918091" y="1690427"/>
            <a:ext cx="339655" cy="199491"/>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flipH="1">
            <a:off x="14252220" y="1690427"/>
            <a:ext cx="339655" cy="19949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a:off x="14593203" y="1690427"/>
            <a:ext cx="339655" cy="199491"/>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flipH="1">
            <a:off x="14927332" y="1690427"/>
            <a:ext cx="339655" cy="19949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a:off x="15274427" y="1690427"/>
            <a:ext cx="339655" cy="19949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flipH="1">
            <a:off x="15608557" y="1690427"/>
            <a:ext cx="339655" cy="19949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15953196" y="1690427"/>
            <a:ext cx="339655" cy="199491"/>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flipH="1">
            <a:off x="16287325" y="1690427"/>
            <a:ext cx="339655" cy="19949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a:off x="16628308" y="1690427"/>
            <a:ext cx="339655" cy="199491"/>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1067984" y="1284289"/>
            <a:ext cx="339655" cy="19949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1402113" y="1275727"/>
            <a:ext cx="339655" cy="21661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1743096" y="1290979"/>
            <a:ext cx="339655" cy="19949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2077225" y="1275727"/>
            <a:ext cx="339655" cy="216612"/>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2421864" y="1284289"/>
            <a:ext cx="339655" cy="19949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2755993" y="1275727"/>
            <a:ext cx="339655" cy="216612"/>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3096976" y="1284289"/>
            <a:ext cx="339655" cy="19949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3431106" y="1275727"/>
            <a:ext cx="339655" cy="21661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3766688" y="1284289"/>
            <a:ext cx="339655" cy="19949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4100817" y="1275727"/>
            <a:ext cx="339655" cy="216612"/>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4441800" y="1284289"/>
            <a:ext cx="339655" cy="19949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4775929" y="1275727"/>
            <a:ext cx="339655" cy="216612"/>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5120569" y="1284289"/>
            <a:ext cx="339655" cy="19949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5454698" y="1275727"/>
            <a:ext cx="339655" cy="21661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5801793" y="1284289"/>
            <a:ext cx="339655" cy="19949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6121634" y="1283567"/>
            <a:ext cx="339655" cy="216612"/>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6481079" y="1286232"/>
            <a:ext cx="339655" cy="19949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6815209" y="1277670"/>
            <a:ext cx="339655" cy="216612"/>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a:off x="7156191" y="1286232"/>
            <a:ext cx="339655" cy="199491"/>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flipV="1">
            <a:off x="7490321" y="1277670"/>
            <a:ext cx="339655" cy="21661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834960" y="1286232"/>
            <a:ext cx="339655" cy="199491"/>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flipV="1">
            <a:off x="8162977" y="1277670"/>
            <a:ext cx="339655" cy="216612"/>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510784" y="1286232"/>
            <a:ext cx="339655" cy="19949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V="1">
            <a:off x="8844913" y="1277670"/>
            <a:ext cx="339655" cy="216612"/>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9185896" y="1292922"/>
            <a:ext cx="339655" cy="19949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9520025" y="1277670"/>
            <a:ext cx="339655" cy="21661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9867121" y="1286232"/>
            <a:ext cx="339655" cy="199491"/>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flipV="1">
            <a:off x="10201250" y="1277670"/>
            <a:ext cx="339655" cy="216612"/>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10545889" y="1286232"/>
            <a:ext cx="339655" cy="199491"/>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flipV="1">
            <a:off x="10885419" y="1277670"/>
            <a:ext cx="339655" cy="216612"/>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11226402" y="1286232"/>
            <a:ext cx="339655" cy="199491"/>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flipV="1">
            <a:off x="11555130" y="1277670"/>
            <a:ext cx="339655" cy="21661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1903876" y="1291444"/>
            <a:ext cx="339655" cy="199491"/>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flipV="1">
            <a:off x="12238005" y="1282882"/>
            <a:ext cx="339655" cy="216612"/>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2578988" y="1291444"/>
            <a:ext cx="339655" cy="19949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V="1">
            <a:off x="12907717" y="1282882"/>
            <a:ext cx="339655" cy="216612"/>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13252356" y="1291444"/>
            <a:ext cx="339655" cy="19949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3562747" y="1282882"/>
            <a:ext cx="339655" cy="21661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13918091" y="1291444"/>
            <a:ext cx="339655" cy="199491"/>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flipV="1">
            <a:off x="14252220" y="1282882"/>
            <a:ext cx="339655" cy="216612"/>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14593203" y="1291444"/>
            <a:ext cx="339655" cy="199491"/>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flipV="1">
            <a:off x="14927332" y="1282882"/>
            <a:ext cx="339655" cy="216612"/>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5274427" y="1291444"/>
            <a:ext cx="339655" cy="199491"/>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flipV="1">
            <a:off x="15608557" y="1282882"/>
            <a:ext cx="339655" cy="21661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5953196" y="1291444"/>
            <a:ext cx="339655" cy="19949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flipV="1">
            <a:off x="16287325" y="1282882"/>
            <a:ext cx="339655" cy="216612"/>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16628308" y="1291444"/>
            <a:ext cx="339655" cy="19949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1067984" y="1683271"/>
            <a:ext cx="339655" cy="19949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1402113" y="1683271"/>
            <a:ext cx="339655" cy="19949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1743096" y="1683271"/>
            <a:ext cx="339655" cy="19949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2077225" y="1683271"/>
            <a:ext cx="339655" cy="19949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421864" y="1683271"/>
            <a:ext cx="339655" cy="19949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2755993" y="1683271"/>
            <a:ext cx="339655" cy="19949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3096976" y="1683271"/>
            <a:ext cx="339655" cy="19949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3431106" y="1683271"/>
            <a:ext cx="339655" cy="19949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3766688" y="1683271"/>
            <a:ext cx="339655" cy="19949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4100817" y="1683271"/>
            <a:ext cx="339655" cy="19949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4441800" y="1683271"/>
            <a:ext cx="339655" cy="19949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4775929" y="1683271"/>
            <a:ext cx="339655" cy="19949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5120569" y="1683271"/>
            <a:ext cx="339655" cy="19949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flipH="1">
            <a:off x="5454698" y="1683271"/>
            <a:ext cx="339655" cy="19949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a:off x="5801793" y="1683271"/>
            <a:ext cx="339655" cy="19949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6481079" y="1685214"/>
            <a:ext cx="339655" cy="19949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H="1">
            <a:off x="6815209" y="1685214"/>
            <a:ext cx="339655" cy="199491"/>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7156191" y="1685214"/>
            <a:ext cx="339655" cy="19949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H="1">
            <a:off x="7490321" y="1685214"/>
            <a:ext cx="339655" cy="199491"/>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7834960" y="1685214"/>
            <a:ext cx="339655" cy="19949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H="1">
            <a:off x="8162977" y="1685214"/>
            <a:ext cx="339655" cy="19949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8510784" y="1685214"/>
            <a:ext cx="339655" cy="19949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H="1">
            <a:off x="8844913" y="1685214"/>
            <a:ext cx="339655" cy="199491"/>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9185896" y="1685214"/>
            <a:ext cx="339655" cy="19949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9520025" y="1685214"/>
            <a:ext cx="339655" cy="199491"/>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9867121" y="1685214"/>
            <a:ext cx="339655" cy="19949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H="1">
            <a:off x="10201250" y="1685214"/>
            <a:ext cx="339655" cy="19949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10545889" y="1685214"/>
            <a:ext cx="339655" cy="19949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H="1">
            <a:off x="10885419" y="1685214"/>
            <a:ext cx="339655" cy="199491"/>
          </a:xfrm>
          <a:prstGeom prst="line">
            <a:avLst/>
          </a:prstGeom>
          <a:noFill/>
          <a:ln w="6350" cap="flat" cmpd="sng" algn="ctr">
            <a:solidFill>
              <a:srgbClr val="5B9BD5"/>
            </a:solidFill>
            <a:prstDash val="solid"/>
            <a:miter lim="800000"/>
          </a:ln>
          <a:effectLst/>
        </p:spPr>
      </p:cxnSp>
      <p:sp>
        <p:nvSpPr>
          <p:cNvPr id="454" name="Hexagon 453"/>
          <p:cNvSpPr/>
          <p:nvPr/>
        </p:nvSpPr>
        <p:spPr>
          <a:xfrm>
            <a:off x="865816"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55" name="Straight Connector 454"/>
          <p:cNvCxnSpPr/>
          <p:nvPr/>
        </p:nvCxnSpPr>
        <p:spPr>
          <a:xfrm>
            <a:off x="1402114" y="1492341"/>
            <a:ext cx="49" cy="395047"/>
          </a:xfrm>
          <a:prstGeom prst="line">
            <a:avLst/>
          </a:prstGeom>
          <a:noFill/>
          <a:ln w="6350" cap="flat" cmpd="sng" algn="ctr">
            <a:solidFill>
              <a:srgbClr val="5B9BD5"/>
            </a:solidFill>
            <a:prstDash val="solid"/>
            <a:miter lim="800000"/>
          </a:ln>
          <a:effectLst/>
        </p:spPr>
      </p:cxnSp>
      <p:sp>
        <p:nvSpPr>
          <p:cNvPr id="456" name="Hexagon 455"/>
          <p:cNvSpPr/>
          <p:nvPr/>
        </p:nvSpPr>
        <p:spPr>
          <a:xfrm>
            <a:off x="1540928"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57" name="Straight Connector 456"/>
          <p:cNvCxnSpPr/>
          <p:nvPr/>
        </p:nvCxnSpPr>
        <p:spPr>
          <a:xfrm>
            <a:off x="2077226" y="1492341"/>
            <a:ext cx="49" cy="395047"/>
          </a:xfrm>
          <a:prstGeom prst="line">
            <a:avLst/>
          </a:prstGeom>
          <a:noFill/>
          <a:ln w="6350" cap="flat" cmpd="sng" algn="ctr">
            <a:solidFill>
              <a:srgbClr val="5B9BD5"/>
            </a:solidFill>
            <a:prstDash val="solid"/>
            <a:miter lim="800000"/>
          </a:ln>
          <a:effectLst/>
        </p:spPr>
      </p:cxnSp>
      <p:sp>
        <p:nvSpPr>
          <p:cNvPr id="458" name="Hexagon 457"/>
          <p:cNvSpPr/>
          <p:nvPr/>
        </p:nvSpPr>
        <p:spPr>
          <a:xfrm>
            <a:off x="2219696"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59" name="Straight Connector 458"/>
          <p:cNvCxnSpPr/>
          <p:nvPr/>
        </p:nvCxnSpPr>
        <p:spPr>
          <a:xfrm>
            <a:off x="2755995" y="1492341"/>
            <a:ext cx="49" cy="395047"/>
          </a:xfrm>
          <a:prstGeom prst="line">
            <a:avLst/>
          </a:prstGeom>
          <a:noFill/>
          <a:ln w="6350" cap="flat" cmpd="sng" algn="ctr">
            <a:solidFill>
              <a:srgbClr val="5B9BD5"/>
            </a:solidFill>
            <a:prstDash val="solid"/>
            <a:miter lim="800000"/>
          </a:ln>
          <a:effectLst/>
        </p:spPr>
      </p:cxnSp>
      <p:sp>
        <p:nvSpPr>
          <p:cNvPr id="460" name="Hexagon 459"/>
          <p:cNvSpPr/>
          <p:nvPr/>
        </p:nvSpPr>
        <p:spPr>
          <a:xfrm>
            <a:off x="2894808"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1" name="Straight Connector 460"/>
          <p:cNvCxnSpPr/>
          <p:nvPr/>
        </p:nvCxnSpPr>
        <p:spPr>
          <a:xfrm>
            <a:off x="3431107" y="1485650"/>
            <a:ext cx="49" cy="395047"/>
          </a:xfrm>
          <a:prstGeom prst="line">
            <a:avLst/>
          </a:prstGeom>
          <a:noFill/>
          <a:ln w="6350" cap="flat" cmpd="sng" algn="ctr">
            <a:solidFill>
              <a:srgbClr val="5B9BD5"/>
            </a:solidFill>
            <a:prstDash val="solid"/>
            <a:miter lim="800000"/>
          </a:ln>
          <a:effectLst/>
        </p:spPr>
      </p:cxnSp>
      <p:sp>
        <p:nvSpPr>
          <p:cNvPr id="462" name="Hexagon 461"/>
          <p:cNvSpPr/>
          <p:nvPr/>
        </p:nvSpPr>
        <p:spPr>
          <a:xfrm>
            <a:off x="3569920"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3" name="Straight Connector 462"/>
          <p:cNvCxnSpPr/>
          <p:nvPr/>
        </p:nvCxnSpPr>
        <p:spPr>
          <a:xfrm>
            <a:off x="4100818" y="1492341"/>
            <a:ext cx="49" cy="395047"/>
          </a:xfrm>
          <a:prstGeom prst="line">
            <a:avLst/>
          </a:prstGeom>
          <a:noFill/>
          <a:ln w="6350" cap="flat" cmpd="sng" algn="ctr">
            <a:solidFill>
              <a:srgbClr val="5B9BD5"/>
            </a:solidFill>
            <a:prstDash val="solid"/>
            <a:miter lim="800000"/>
          </a:ln>
          <a:effectLst/>
        </p:spPr>
      </p:cxnSp>
      <p:sp>
        <p:nvSpPr>
          <p:cNvPr id="464" name="Hexagon 463"/>
          <p:cNvSpPr/>
          <p:nvPr/>
        </p:nvSpPr>
        <p:spPr>
          <a:xfrm>
            <a:off x="4239632"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5" name="Straight Connector 464"/>
          <p:cNvCxnSpPr/>
          <p:nvPr/>
        </p:nvCxnSpPr>
        <p:spPr>
          <a:xfrm>
            <a:off x="4775931" y="1492341"/>
            <a:ext cx="49" cy="395047"/>
          </a:xfrm>
          <a:prstGeom prst="line">
            <a:avLst/>
          </a:prstGeom>
          <a:noFill/>
          <a:ln w="6350" cap="flat" cmpd="sng" algn="ctr">
            <a:solidFill>
              <a:srgbClr val="5B9BD5"/>
            </a:solidFill>
            <a:prstDash val="solid"/>
            <a:miter lim="800000"/>
          </a:ln>
          <a:effectLst/>
        </p:spPr>
      </p:cxnSp>
      <p:sp>
        <p:nvSpPr>
          <p:cNvPr id="466" name="Hexagon 465"/>
          <p:cNvSpPr/>
          <p:nvPr/>
        </p:nvSpPr>
        <p:spPr>
          <a:xfrm>
            <a:off x="4918400"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7" name="Straight Connector 466"/>
          <p:cNvCxnSpPr/>
          <p:nvPr/>
        </p:nvCxnSpPr>
        <p:spPr>
          <a:xfrm>
            <a:off x="5454699" y="1492341"/>
            <a:ext cx="49" cy="395047"/>
          </a:xfrm>
          <a:prstGeom prst="line">
            <a:avLst/>
          </a:prstGeom>
          <a:noFill/>
          <a:ln w="6350" cap="flat" cmpd="sng" algn="ctr">
            <a:solidFill>
              <a:srgbClr val="5B9BD5"/>
            </a:solidFill>
            <a:prstDash val="solid"/>
            <a:miter lim="800000"/>
          </a:ln>
          <a:effectLst/>
        </p:spPr>
      </p:cxnSp>
      <p:sp>
        <p:nvSpPr>
          <p:cNvPr id="468" name="Hexagon 467"/>
          <p:cNvSpPr/>
          <p:nvPr/>
        </p:nvSpPr>
        <p:spPr>
          <a:xfrm>
            <a:off x="5599625" y="15009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9" name="Straight Connector 468"/>
          <p:cNvCxnSpPr/>
          <p:nvPr/>
        </p:nvCxnSpPr>
        <p:spPr>
          <a:xfrm flipH="1">
            <a:off x="6121634" y="1691112"/>
            <a:ext cx="339655" cy="19949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138137" y="1500181"/>
            <a:ext cx="49" cy="395047"/>
          </a:xfrm>
          <a:prstGeom prst="line">
            <a:avLst/>
          </a:prstGeom>
          <a:noFill/>
          <a:ln w="6350" cap="flat" cmpd="sng" algn="ctr">
            <a:solidFill>
              <a:srgbClr val="5B9BD5"/>
            </a:solidFill>
            <a:prstDash val="solid"/>
            <a:miter lim="800000"/>
          </a:ln>
          <a:effectLst/>
        </p:spPr>
      </p:cxnSp>
      <p:sp>
        <p:nvSpPr>
          <p:cNvPr id="471" name="Hexagon 470"/>
          <p:cNvSpPr/>
          <p:nvPr/>
        </p:nvSpPr>
        <p:spPr>
          <a:xfrm>
            <a:off x="6278911"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72" name="Straight Connector 471"/>
          <p:cNvCxnSpPr/>
          <p:nvPr/>
        </p:nvCxnSpPr>
        <p:spPr>
          <a:xfrm>
            <a:off x="6815210" y="1494284"/>
            <a:ext cx="49" cy="395047"/>
          </a:xfrm>
          <a:prstGeom prst="line">
            <a:avLst/>
          </a:prstGeom>
          <a:noFill/>
          <a:ln w="6350" cap="flat" cmpd="sng" algn="ctr">
            <a:solidFill>
              <a:srgbClr val="5B9BD5"/>
            </a:solidFill>
            <a:prstDash val="solid"/>
            <a:miter lim="800000"/>
          </a:ln>
          <a:effectLst/>
        </p:spPr>
      </p:cxnSp>
      <p:sp>
        <p:nvSpPr>
          <p:cNvPr id="473" name="Hexagon 472"/>
          <p:cNvSpPr/>
          <p:nvPr/>
        </p:nvSpPr>
        <p:spPr>
          <a:xfrm>
            <a:off x="6954023"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74" name="Straight Connector 473"/>
          <p:cNvCxnSpPr/>
          <p:nvPr/>
        </p:nvCxnSpPr>
        <p:spPr>
          <a:xfrm>
            <a:off x="7490322" y="1494284"/>
            <a:ext cx="49" cy="395047"/>
          </a:xfrm>
          <a:prstGeom prst="line">
            <a:avLst/>
          </a:prstGeom>
          <a:noFill/>
          <a:ln w="6350" cap="flat" cmpd="sng" algn="ctr">
            <a:solidFill>
              <a:srgbClr val="5B9BD5"/>
            </a:solidFill>
            <a:prstDash val="solid"/>
            <a:miter lim="800000"/>
          </a:ln>
          <a:effectLst/>
        </p:spPr>
      </p:cxnSp>
      <p:sp>
        <p:nvSpPr>
          <p:cNvPr id="475" name="Hexagon 474"/>
          <p:cNvSpPr/>
          <p:nvPr/>
        </p:nvSpPr>
        <p:spPr>
          <a:xfrm>
            <a:off x="7632792"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76" name="Straight Connector 475"/>
          <p:cNvCxnSpPr/>
          <p:nvPr/>
        </p:nvCxnSpPr>
        <p:spPr>
          <a:xfrm>
            <a:off x="8169090" y="1494284"/>
            <a:ext cx="49" cy="395047"/>
          </a:xfrm>
          <a:prstGeom prst="line">
            <a:avLst/>
          </a:prstGeom>
          <a:noFill/>
          <a:ln w="6350" cap="flat" cmpd="sng" algn="ctr">
            <a:solidFill>
              <a:srgbClr val="5B9BD5"/>
            </a:solidFill>
            <a:prstDash val="solid"/>
            <a:miter lim="800000"/>
          </a:ln>
          <a:effectLst/>
        </p:spPr>
      </p:cxnSp>
      <p:sp>
        <p:nvSpPr>
          <p:cNvPr id="477" name="Hexagon 476"/>
          <p:cNvSpPr/>
          <p:nvPr/>
        </p:nvSpPr>
        <p:spPr>
          <a:xfrm>
            <a:off x="8308616"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78" name="Straight Connector 477"/>
          <p:cNvCxnSpPr/>
          <p:nvPr/>
        </p:nvCxnSpPr>
        <p:spPr>
          <a:xfrm>
            <a:off x="8844914" y="1494284"/>
            <a:ext cx="49" cy="395047"/>
          </a:xfrm>
          <a:prstGeom prst="line">
            <a:avLst/>
          </a:prstGeom>
          <a:noFill/>
          <a:ln w="6350" cap="flat" cmpd="sng" algn="ctr">
            <a:solidFill>
              <a:srgbClr val="5B9BD5"/>
            </a:solidFill>
            <a:prstDash val="solid"/>
            <a:miter lim="800000"/>
          </a:ln>
          <a:effectLst/>
        </p:spPr>
      </p:cxnSp>
      <p:sp>
        <p:nvSpPr>
          <p:cNvPr id="479" name="Hexagon 478"/>
          <p:cNvSpPr/>
          <p:nvPr/>
        </p:nvSpPr>
        <p:spPr>
          <a:xfrm>
            <a:off x="8983728"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0" name="Straight Connector 479"/>
          <p:cNvCxnSpPr/>
          <p:nvPr/>
        </p:nvCxnSpPr>
        <p:spPr>
          <a:xfrm>
            <a:off x="9520027" y="1494284"/>
            <a:ext cx="49" cy="395047"/>
          </a:xfrm>
          <a:prstGeom prst="line">
            <a:avLst/>
          </a:prstGeom>
          <a:noFill/>
          <a:ln w="6350" cap="flat" cmpd="sng" algn="ctr">
            <a:solidFill>
              <a:srgbClr val="5B9BD5"/>
            </a:solidFill>
            <a:prstDash val="solid"/>
            <a:miter lim="800000"/>
          </a:ln>
          <a:effectLst/>
        </p:spPr>
      </p:cxnSp>
      <p:sp>
        <p:nvSpPr>
          <p:cNvPr id="481" name="Hexagon 480"/>
          <p:cNvSpPr/>
          <p:nvPr/>
        </p:nvSpPr>
        <p:spPr>
          <a:xfrm>
            <a:off x="9664953"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2" name="Straight Connector 481"/>
          <p:cNvCxnSpPr/>
          <p:nvPr/>
        </p:nvCxnSpPr>
        <p:spPr>
          <a:xfrm>
            <a:off x="10201251" y="1494284"/>
            <a:ext cx="49" cy="395047"/>
          </a:xfrm>
          <a:prstGeom prst="line">
            <a:avLst/>
          </a:prstGeom>
          <a:noFill/>
          <a:ln w="6350" cap="flat" cmpd="sng" algn="ctr">
            <a:solidFill>
              <a:srgbClr val="5B9BD5"/>
            </a:solidFill>
            <a:prstDash val="solid"/>
            <a:miter lim="800000"/>
          </a:ln>
          <a:effectLst/>
        </p:spPr>
      </p:cxnSp>
      <p:sp>
        <p:nvSpPr>
          <p:cNvPr id="483" name="Hexagon 482"/>
          <p:cNvSpPr/>
          <p:nvPr/>
        </p:nvSpPr>
        <p:spPr>
          <a:xfrm>
            <a:off x="10343721"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4" name="Straight Connector 483"/>
          <p:cNvCxnSpPr/>
          <p:nvPr/>
        </p:nvCxnSpPr>
        <p:spPr>
          <a:xfrm>
            <a:off x="10880020" y="1494284"/>
            <a:ext cx="49" cy="395047"/>
          </a:xfrm>
          <a:prstGeom prst="line">
            <a:avLst/>
          </a:prstGeom>
          <a:noFill/>
          <a:ln w="6350" cap="flat" cmpd="sng" algn="ctr">
            <a:solidFill>
              <a:srgbClr val="5B9BD5"/>
            </a:solidFill>
            <a:prstDash val="solid"/>
            <a:miter lim="800000"/>
          </a:ln>
          <a:effectLst/>
        </p:spPr>
      </p:cxnSp>
      <p:sp>
        <p:nvSpPr>
          <p:cNvPr id="485" name="Hexagon 484"/>
          <p:cNvSpPr/>
          <p:nvPr/>
        </p:nvSpPr>
        <p:spPr>
          <a:xfrm>
            <a:off x="11024234" y="15028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6" name="Straight Connector 485"/>
          <p:cNvCxnSpPr/>
          <p:nvPr/>
        </p:nvCxnSpPr>
        <p:spPr>
          <a:xfrm>
            <a:off x="11555132" y="1494284"/>
            <a:ext cx="49" cy="395047"/>
          </a:xfrm>
          <a:prstGeom prst="line">
            <a:avLst/>
          </a:prstGeom>
          <a:noFill/>
          <a:ln w="6350" cap="flat" cmpd="sng" algn="ctr">
            <a:solidFill>
              <a:srgbClr val="5B9BD5"/>
            </a:solidFill>
            <a:prstDash val="solid"/>
            <a:miter lim="800000"/>
          </a:ln>
          <a:effectLst/>
        </p:spPr>
      </p:cxnSp>
      <p:sp>
        <p:nvSpPr>
          <p:cNvPr id="487" name="Hexagon 486"/>
          <p:cNvSpPr/>
          <p:nvPr/>
        </p:nvSpPr>
        <p:spPr>
          <a:xfrm>
            <a:off x="11701708"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8" name="Straight Connector 487"/>
          <p:cNvCxnSpPr/>
          <p:nvPr/>
        </p:nvCxnSpPr>
        <p:spPr>
          <a:xfrm>
            <a:off x="12238007" y="1499496"/>
            <a:ext cx="49" cy="395047"/>
          </a:xfrm>
          <a:prstGeom prst="line">
            <a:avLst/>
          </a:prstGeom>
          <a:noFill/>
          <a:ln w="6350" cap="flat" cmpd="sng" algn="ctr">
            <a:solidFill>
              <a:srgbClr val="5B9BD5"/>
            </a:solidFill>
            <a:prstDash val="solid"/>
            <a:miter lim="800000"/>
          </a:ln>
          <a:effectLst/>
        </p:spPr>
      </p:cxnSp>
      <p:sp>
        <p:nvSpPr>
          <p:cNvPr id="489" name="Hexagon 488"/>
          <p:cNvSpPr/>
          <p:nvPr/>
        </p:nvSpPr>
        <p:spPr>
          <a:xfrm>
            <a:off x="12376820"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0" name="Straight Connector 489"/>
          <p:cNvCxnSpPr/>
          <p:nvPr/>
        </p:nvCxnSpPr>
        <p:spPr>
          <a:xfrm>
            <a:off x="12907718" y="1499496"/>
            <a:ext cx="49" cy="395047"/>
          </a:xfrm>
          <a:prstGeom prst="line">
            <a:avLst/>
          </a:prstGeom>
          <a:noFill/>
          <a:ln w="6350" cap="flat" cmpd="sng" algn="ctr">
            <a:solidFill>
              <a:srgbClr val="5B9BD5"/>
            </a:solidFill>
            <a:prstDash val="solid"/>
            <a:miter lim="800000"/>
          </a:ln>
          <a:effectLst/>
        </p:spPr>
      </p:cxnSp>
      <p:sp>
        <p:nvSpPr>
          <p:cNvPr id="491" name="Hexagon 490"/>
          <p:cNvSpPr/>
          <p:nvPr/>
        </p:nvSpPr>
        <p:spPr>
          <a:xfrm>
            <a:off x="13050188"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2" name="Straight Connector 491"/>
          <p:cNvCxnSpPr/>
          <p:nvPr/>
        </p:nvCxnSpPr>
        <p:spPr>
          <a:xfrm>
            <a:off x="13581086" y="1499496"/>
            <a:ext cx="49" cy="395047"/>
          </a:xfrm>
          <a:prstGeom prst="line">
            <a:avLst/>
          </a:prstGeom>
          <a:noFill/>
          <a:ln w="6350" cap="flat" cmpd="sng" algn="ctr">
            <a:solidFill>
              <a:srgbClr val="5B9BD5"/>
            </a:solidFill>
            <a:prstDash val="solid"/>
            <a:miter lim="800000"/>
          </a:ln>
          <a:effectLst/>
        </p:spPr>
      </p:cxnSp>
      <p:sp>
        <p:nvSpPr>
          <p:cNvPr id="493" name="Hexagon 492"/>
          <p:cNvSpPr/>
          <p:nvPr/>
        </p:nvSpPr>
        <p:spPr>
          <a:xfrm>
            <a:off x="13715922"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4" name="Straight Connector 493"/>
          <p:cNvCxnSpPr/>
          <p:nvPr/>
        </p:nvCxnSpPr>
        <p:spPr>
          <a:xfrm>
            <a:off x="14252221" y="1499496"/>
            <a:ext cx="49" cy="395047"/>
          </a:xfrm>
          <a:prstGeom prst="line">
            <a:avLst/>
          </a:prstGeom>
          <a:noFill/>
          <a:ln w="6350" cap="flat" cmpd="sng" algn="ctr">
            <a:solidFill>
              <a:srgbClr val="5B9BD5"/>
            </a:solidFill>
            <a:prstDash val="solid"/>
            <a:miter lim="800000"/>
          </a:ln>
          <a:effectLst/>
        </p:spPr>
      </p:cxnSp>
      <p:sp>
        <p:nvSpPr>
          <p:cNvPr id="495" name="Hexagon 494"/>
          <p:cNvSpPr/>
          <p:nvPr/>
        </p:nvSpPr>
        <p:spPr>
          <a:xfrm>
            <a:off x="14391035"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6" name="Straight Connector 495"/>
          <p:cNvCxnSpPr/>
          <p:nvPr/>
        </p:nvCxnSpPr>
        <p:spPr>
          <a:xfrm>
            <a:off x="14927333" y="1499496"/>
            <a:ext cx="49" cy="395047"/>
          </a:xfrm>
          <a:prstGeom prst="line">
            <a:avLst/>
          </a:prstGeom>
          <a:noFill/>
          <a:ln w="6350" cap="flat" cmpd="sng" algn="ctr">
            <a:solidFill>
              <a:srgbClr val="5B9BD5"/>
            </a:solidFill>
            <a:prstDash val="solid"/>
            <a:miter lim="800000"/>
          </a:ln>
          <a:effectLst/>
        </p:spPr>
      </p:cxnSp>
      <p:sp>
        <p:nvSpPr>
          <p:cNvPr id="497" name="Hexagon 496"/>
          <p:cNvSpPr/>
          <p:nvPr/>
        </p:nvSpPr>
        <p:spPr>
          <a:xfrm>
            <a:off x="15072259"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8" name="Straight Connector 497"/>
          <p:cNvCxnSpPr/>
          <p:nvPr/>
        </p:nvCxnSpPr>
        <p:spPr>
          <a:xfrm>
            <a:off x="15608558" y="1499496"/>
            <a:ext cx="49" cy="395047"/>
          </a:xfrm>
          <a:prstGeom prst="line">
            <a:avLst/>
          </a:prstGeom>
          <a:noFill/>
          <a:ln w="6350" cap="flat" cmpd="sng" algn="ctr">
            <a:solidFill>
              <a:srgbClr val="5B9BD5"/>
            </a:solidFill>
            <a:prstDash val="solid"/>
            <a:miter lim="800000"/>
          </a:ln>
          <a:effectLst/>
        </p:spPr>
      </p:cxnSp>
      <p:sp>
        <p:nvSpPr>
          <p:cNvPr id="499" name="Hexagon 498"/>
          <p:cNvSpPr/>
          <p:nvPr/>
        </p:nvSpPr>
        <p:spPr>
          <a:xfrm>
            <a:off x="15751028"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00" name="Straight Connector 499"/>
          <p:cNvCxnSpPr/>
          <p:nvPr/>
        </p:nvCxnSpPr>
        <p:spPr>
          <a:xfrm>
            <a:off x="16287326" y="1499496"/>
            <a:ext cx="49" cy="395047"/>
          </a:xfrm>
          <a:prstGeom prst="line">
            <a:avLst/>
          </a:prstGeom>
          <a:noFill/>
          <a:ln w="6350" cap="flat" cmpd="sng" algn="ctr">
            <a:solidFill>
              <a:srgbClr val="5B9BD5"/>
            </a:solidFill>
            <a:prstDash val="solid"/>
            <a:miter lim="800000"/>
          </a:ln>
          <a:effectLst/>
        </p:spPr>
      </p:cxnSp>
      <p:sp>
        <p:nvSpPr>
          <p:cNvPr id="501" name="Hexagon 500"/>
          <p:cNvSpPr/>
          <p:nvPr/>
        </p:nvSpPr>
        <p:spPr>
          <a:xfrm>
            <a:off x="16426140" y="15080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02" name="Straight Connector 501"/>
          <p:cNvCxnSpPr/>
          <p:nvPr/>
        </p:nvCxnSpPr>
        <p:spPr>
          <a:xfrm>
            <a:off x="16962438" y="1499496"/>
            <a:ext cx="49" cy="395047"/>
          </a:xfrm>
          <a:prstGeom prst="line">
            <a:avLst/>
          </a:prstGeom>
          <a:noFill/>
          <a:ln w="6350" cap="flat" cmpd="sng" algn="ctr">
            <a:solidFill>
              <a:srgbClr val="5B9BD5"/>
            </a:solidFill>
            <a:prstDash val="solid"/>
            <a:miter lim="800000"/>
          </a:ln>
          <a:effectLst/>
        </p:spPr>
      </p:cxnSp>
      <p:sp>
        <p:nvSpPr>
          <p:cNvPr id="503" name="Hexagon 502"/>
          <p:cNvSpPr/>
          <p:nvPr/>
        </p:nvSpPr>
        <p:spPr>
          <a:xfrm>
            <a:off x="865816"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04" name="Hexagon 503"/>
          <p:cNvSpPr/>
          <p:nvPr/>
        </p:nvSpPr>
        <p:spPr>
          <a:xfrm>
            <a:off x="1205470"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5" name="Hexagon 504"/>
          <p:cNvSpPr/>
          <p:nvPr/>
        </p:nvSpPr>
        <p:spPr>
          <a:xfrm>
            <a:off x="1205470"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6" name="Hexagon 505"/>
          <p:cNvSpPr/>
          <p:nvPr/>
        </p:nvSpPr>
        <p:spPr>
          <a:xfrm>
            <a:off x="1540928"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07" name="Hexagon 506"/>
          <p:cNvSpPr/>
          <p:nvPr/>
        </p:nvSpPr>
        <p:spPr>
          <a:xfrm>
            <a:off x="1880583"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8" name="Hexagon 507"/>
          <p:cNvSpPr/>
          <p:nvPr/>
        </p:nvSpPr>
        <p:spPr>
          <a:xfrm>
            <a:off x="1880583"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9" name="Hexagon 508"/>
          <p:cNvSpPr/>
          <p:nvPr/>
        </p:nvSpPr>
        <p:spPr>
          <a:xfrm>
            <a:off x="2219696"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10" name="Hexagon 509"/>
          <p:cNvSpPr/>
          <p:nvPr/>
        </p:nvSpPr>
        <p:spPr>
          <a:xfrm>
            <a:off x="2559351"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1" name="Hexagon 510"/>
          <p:cNvSpPr/>
          <p:nvPr/>
        </p:nvSpPr>
        <p:spPr>
          <a:xfrm>
            <a:off x="2559351"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2" name="Hexagon 511"/>
          <p:cNvSpPr/>
          <p:nvPr/>
        </p:nvSpPr>
        <p:spPr>
          <a:xfrm>
            <a:off x="2894808"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13" name="Hexagon 512"/>
          <p:cNvSpPr/>
          <p:nvPr/>
        </p:nvSpPr>
        <p:spPr>
          <a:xfrm>
            <a:off x="3234463"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4" name="Hexagon 513"/>
          <p:cNvSpPr/>
          <p:nvPr/>
        </p:nvSpPr>
        <p:spPr>
          <a:xfrm>
            <a:off x="3234463"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5" name="Hexagon 514"/>
          <p:cNvSpPr/>
          <p:nvPr/>
        </p:nvSpPr>
        <p:spPr>
          <a:xfrm>
            <a:off x="3569920"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16" name="Hexagon 515"/>
          <p:cNvSpPr/>
          <p:nvPr/>
        </p:nvSpPr>
        <p:spPr>
          <a:xfrm>
            <a:off x="3904175"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7" name="Hexagon 516"/>
          <p:cNvSpPr/>
          <p:nvPr/>
        </p:nvSpPr>
        <p:spPr>
          <a:xfrm>
            <a:off x="3904175"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8" name="Hexagon 517"/>
          <p:cNvSpPr/>
          <p:nvPr/>
        </p:nvSpPr>
        <p:spPr>
          <a:xfrm>
            <a:off x="4239632"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19" name="Hexagon 518"/>
          <p:cNvSpPr/>
          <p:nvPr/>
        </p:nvSpPr>
        <p:spPr>
          <a:xfrm>
            <a:off x="4579287"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0" name="Hexagon 519"/>
          <p:cNvSpPr/>
          <p:nvPr/>
        </p:nvSpPr>
        <p:spPr>
          <a:xfrm>
            <a:off x="4579287"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1" name="Hexagon 520"/>
          <p:cNvSpPr/>
          <p:nvPr/>
        </p:nvSpPr>
        <p:spPr>
          <a:xfrm>
            <a:off x="4918400"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22" name="Hexagon 521"/>
          <p:cNvSpPr/>
          <p:nvPr/>
        </p:nvSpPr>
        <p:spPr>
          <a:xfrm>
            <a:off x="5258055"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3" name="Hexagon 522"/>
          <p:cNvSpPr/>
          <p:nvPr/>
        </p:nvSpPr>
        <p:spPr>
          <a:xfrm>
            <a:off x="5258055"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4" name="Hexagon 523"/>
          <p:cNvSpPr/>
          <p:nvPr/>
        </p:nvSpPr>
        <p:spPr>
          <a:xfrm>
            <a:off x="5599625" y="11086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25" name="Hexagon 524"/>
          <p:cNvSpPr/>
          <p:nvPr/>
        </p:nvSpPr>
        <p:spPr>
          <a:xfrm>
            <a:off x="5939280" y="1301413"/>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6" name="Hexagon 525"/>
          <p:cNvSpPr/>
          <p:nvPr/>
        </p:nvSpPr>
        <p:spPr>
          <a:xfrm>
            <a:off x="5939280" y="1693704"/>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7" name="Hexagon 526"/>
          <p:cNvSpPr/>
          <p:nvPr/>
        </p:nvSpPr>
        <p:spPr>
          <a:xfrm>
            <a:off x="6278911"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28" name="Hexagon 527"/>
          <p:cNvSpPr/>
          <p:nvPr/>
        </p:nvSpPr>
        <p:spPr>
          <a:xfrm>
            <a:off x="6618566"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9" name="Hexagon 528"/>
          <p:cNvSpPr/>
          <p:nvPr/>
        </p:nvSpPr>
        <p:spPr>
          <a:xfrm>
            <a:off x="6618566" y="170233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0" name="Hexagon 529"/>
          <p:cNvSpPr/>
          <p:nvPr/>
        </p:nvSpPr>
        <p:spPr>
          <a:xfrm>
            <a:off x="6954023"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31" name="Hexagon 530"/>
          <p:cNvSpPr/>
          <p:nvPr/>
        </p:nvSpPr>
        <p:spPr>
          <a:xfrm>
            <a:off x="7293678"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2" name="Hexagon 531"/>
          <p:cNvSpPr/>
          <p:nvPr/>
        </p:nvSpPr>
        <p:spPr>
          <a:xfrm>
            <a:off x="7293678" y="170233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3" name="Hexagon 532"/>
          <p:cNvSpPr/>
          <p:nvPr/>
        </p:nvSpPr>
        <p:spPr>
          <a:xfrm>
            <a:off x="7632792"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34" name="Hexagon 533"/>
          <p:cNvSpPr/>
          <p:nvPr/>
        </p:nvSpPr>
        <p:spPr>
          <a:xfrm>
            <a:off x="7972447"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5" name="Hexagon 534"/>
          <p:cNvSpPr/>
          <p:nvPr/>
        </p:nvSpPr>
        <p:spPr>
          <a:xfrm>
            <a:off x="7972447"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6" name="Hexagon 535"/>
          <p:cNvSpPr/>
          <p:nvPr/>
        </p:nvSpPr>
        <p:spPr>
          <a:xfrm>
            <a:off x="8308616" y="110386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37" name="Hexagon 536"/>
          <p:cNvSpPr/>
          <p:nvPr/>
        </p:nvSpPr>
        <p:spPr>
          <a:xfrm>
            <a:off x="8648271"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8" name="Hexagon 537"/>
          <p:cNvSpPr/>
          <p:nvPr/>
        </p:nvSpPr>
        <p:spPr>
          <a:xfrm>
            <a:off x="8648271"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9" name="Hexagon 538"/>
          <p:cNvSpPr/>
          <p:nvPr/>
        </p:nvSpPr>
        <p:spPr>
          <a:xfrm>
            <a:off x="8983728"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40" name="Hexagon 539"/>
          <p:cNvSpPr/>
          <p:nvPr/>
        </p:nvSpPr>
        <p:spPr>
          <a:xfrm>
            <a:off x="9323383"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1" name="Hexagon 540"/>
          <p:cNvSpPr/>
          <p:nvPr/>
        </p:nvSpPr>
        <p:spPr>
          <a:xfrm>
            <a:off x="9323383"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2" name="Hexagon 541"/>
          <p:cNvSpPr/>
          <p:nvPr/>
        </p:nvSpPr>
        <p:spPr>
          <a:xfrm>
            <a:off x="9664953"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43" name="Hexagon 542"/>
          <p:cNvSpPr/>
          <p:nvPr/>
        </p:nvSpPr>
        <p:spPr>
          <a:xfrm>
            <a:off x="10004607"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4" name="Hexagon 543"/>
          <p:cNvSpPr/>
          <p:nvPr/>
        </p:nvSpPr>
        <p:spPr>
          <a:xfrm>
            <a:off x="10004607"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5" name="Hexagon 544"/>
          <p:cNvSpPr/>
          <p:nvPr/>
        </p:nvSpPr>
        <p:spPr>
          <a:xfrm>
            <a:off x="10343721"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46" name="Hexagon 545"/>
          <p:cNvSpPr/>
          <p:nvPr/>
        </p:nvSpPr>
        <p:spPr>
          <a:xfrm>
            <a:off x="10683376"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7" name="Hexagon 546"/>
          <p:cNvSpPr/>
          <p:nvPr/>
        </p:nvSpPr>
        <p:spPr>
          <a:xfrm>
            <a:off x="10683376"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8" name="Hexagon 547"/>
          <p:cNvSpPr/>
          <p:nvPr/>
        </p:nvSpPr>
        <p:spPr>
          <a:xfrm>
            <a:off x="11024234" y="11105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49" name="Hexagon 548"/>
          <p:cNvSpPr/>
          <p:nvPr/>
        </p:nvSpPr>
        <p:spPr>
          <a:xfrm>
            <a:off x="11363889" y="130335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0" name="Hexagon 549"/>
          <p:cNvSpPr/>
          <p:nvPr/>
        </p:nvSpPr>
        <p:spPr>
          <a:xfrm>
            <a:off x="11363889" y="169564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1" name="Hexagon 550"/>
          <p:cNvSpPr/>
          <p:nvPr/>
        </p:nvSpPr>
        <p:spPr>
          <a:xfrm>
            <a:off x="11701708"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52" name="Hexagon 551"/>
          <p:cNvSpPr/>
          <p:nvPr/>
        </p:nvSpPr>
        <p:spPr>
          <a:xfrm>
            <a:off x="12041363"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3" name="Hexagon 552"/>
          <p:cNvSpPr/>
          <p:nvPr/>
        </p:nvSpPr>
        <p:spPr>
          <a:xfrm>
            <a:off x="12041363"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4" name="Hexagon 553"/>
          <p:cNvSpPr/>
          <p:nvPr/>
        </p:nvSpPr>
        <p:spPr>
          <a:xfrm>
            <a:off x="12376820"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55" name="Hexagon 554"/>
          <p:cNvSpPr/>
          <p:nvPr/>
        </p:nvSpPr>
        <p:spPr>
          <a:xfrm>
            <a:off x="12711074"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6" name="Hexagon 555"/>
          <p:cNvSpPr/>
          <p:nvPr/>
        </p:nvSpPr>
        <p:spPr>
          <a:xfrm>
            <a:off x="12711074"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7" name="Hexagon 556"/>
          <p:cNvSpPr/>
          <p:nvPr/>
        </p:nvSpPr>
        <p:spPr>
          <a:xfrm>
            <a:off x="13050188"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58" name="Hexagon 557"/>
          <p:cNvSpPr/>
          <p:nvPr/>
        </p:nvSpPr>
        <p:spPr>
          <a:xfrm>
            <a:off x="13384442"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9" name="Hexagon 558"/>
          <p:cNvSpPr/>
          <p:nvPr/>
        </p:nvSpPr>
        <p:spPr>
          <a:xfrm>
            <a:off x="13384442"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0" name="Hexagon 559"/>
          <p:cNvSpPr/>
          <p:nvPr/>
        </p:nvSpPr>
        <p:spPr>
          <a:xfrm>
            <a:off x="13715922"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61" name="Hexagon 560"/>
          <p:cNvSpPr/>
          <p:nvPr/>
        </p:nvSpPr>
        <p:spPr>
          <a:xfrm>
            <a:off x="14055577"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2" name="Hexagon 561"/>
          <p:cNvSpPr/>
          <p:nvPr/>
        </p:nvSpPr>
        <p:spPr>
          <a:xfrm>
            <a:off x="14055577"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3" name="Hexagon 562"/>
          <p:cNvSpPr/>
          <p:nvPr/>
        </p:nvSpPr>
        <p:spPr>
          <a:xfrm>
            <a:off x="14391035"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64" name="Hexagon 563"/>
          <p:cNvSpPr/>
          <p:nvPr/>
        </p:nvSpPr>
        <p:spPr>
          <a:xfrm>
            <a:off x="14730689"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5" name="Hexagon 564"/>
          <p:cNvSpPr/>
          <p:nvPr/>
        </p:nvSpPr>
        <p:spPr>
          <a:xfrm>
            <a:off x="14730689"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6" name="Hexagon 565"/>
          <p:cNvSpPr/>
          <p:nvPr/>
        </p:nvSpPr>
        <p:spPr>
          <a:xfrm>
            <a:off x="15072259"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67" name="Hexagon 566"/>
          <p:cNvSpPr/>
          <p:nvPr/>
        </p:nvSpPr>
        <p:spPr>
          <a:xfrm>
            <a:off x="15411914"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8" name="Hexagon 567"/>
          <p:cNvSpPr/>
          <p:nvPr/>
        </p:nvSpPr>
        <p:spPr>
          <a:xfrm>
            <a:off x="15411914"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9" name="Hexagon 568"/>
          <p:cNvSpPr/>
          <p:nvPr/>
        </p:nvSpPr>
        <p:spPr>
          <a:xfrm>
            <a:off x="15751028"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70" name="Hexagon 569"/>
          <p:cNvSpPr/>
          <p:nvPr/>
        </p:nvSpPr>
        <p:spPr>
          <a:xfrm>
            <a:off x="16090683"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1" name="Hexagon 570"/>
          <p:cNvSpPr/>
          <p:nvPr/>
        </p:nvSpPr>
        <p:spPr>
          <a:xfrm>
            <a:off x="16090683"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2" name="Hexagon 571"/>
          <p:cNvSpPr/>
          <p:nvPr/>
        </p:nvSpPr>
        <p:spPr>
          <a:xfrm>
            <a:off x="16426140" y="11157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73" name="Hexagon 572"/>
          <p:cNvSpPr/>
          <p:nvPr/>
        </p:nvSpPr>
        <p:spPr>
          <a:xfrm>
            <a:off x="16765795" y="130856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4" name="Hexagon 573"/>
          <p:cNvSpPr/>
          <p:nvPr/>
        </p:nvSpPr>
        <p:spPr>
          <a:xfrm>
            <a:off x="16765795" y="170085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5" name="TextBox 574"/>
          <p:cNvSpPr txBox="1"/>
          <p:nvPr/>
        </p:nvSpPr>
        <p:spPr>
          <a:xfrm>
            <a:off x="7097678" y="493152"/>
            <a:ext cx="4094952" cy="726033"/>
          </a:xfrm>
          <a:prstGeom prst="rect">
            <a:avLst/>
          </a:prstGeom>
          <a:noFill/>
        </p:spPr>
        <p:txBody>
          <a:bodyPr wrap="square" rtlCol="0">
            <a:spAutoFit/>
          </a:bodyPr>
          <a:lstStyle/>
          <a:p>
            <a:pPr algn="ctr" defTabSz="1344900"/>
            <a:r>
              <a:rPr lang="en-US" sz="4118" dirty="0" err="1">
                <a:latin typeface="Oswald" panose="02000503000000000000" pitchFamily="2" charset="0"/>
                <a:ea typeface="Segoe UI Black" panose="020B0A02040204020203" pitchFamily="34" charset="0"/>
                <a:cs typeface="Segoe UI Semibold" panose="020B0702040204020203" pitchFamily="34" charset="0"/>
              </a:rPr>
              <a:t>Microservices</a:t>
            </a:r>
            <a:endParaRPr lang="en-US" sz="4118" dirty="0">
              <a:latin typeface="Oswald" panose="02000503000000000000" pitchFamily="2" charset="0"/>
              <a:ea typeface="Segoe UI Black" panose="020B0A02040204020203" pitchFamily="34" charset="0"/>
              <a:cs typeface="Segoe UI Semibold" panose="020B0702040204020203" pitchFamily="34" charset="0"/>
            </a:endParaRPr>
          </a:p>
        </p:txBody>
      </p:sp>
      <p:sp>
        <p:nvSpPr>
          <p:cNvPr id="576" name="Rectangle 575"/>
          <p:cNvSpPr/>
          <p:nvPr/>
        </p:nvSpPr>
        <p:spPr>
          <a:xfrm>
            <a:off x="865816" y="2952209"/>
            <a:ext cx="8186790" cy="14761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Oswald" panose="02000503000000000000" pitchFamily="2" charset="0"/>
              </a:rPr>
              <a:t>Reliable Actors API</a:t>
            </a:r>
            <a:endParaRPr lang="en-US" dirty="0">
              <a:latin typeface="Oswald" panose="02000503000000000000" pitchFamily="2" charset="0"/>
            </a:endParaRPr>
          </a:p>
        </p:txBody>
      </p:sp>
      <p:sp>
        <p:nvSpPr>
          <p:cNvPr id="577" name="Rectangle 576"/>
          <p:cNvSpPr/>
          <p:nvPr/>
        </p:nvSpPr>
        <p:spPr>
          <a:xfrm>
            <a:off x="9323384" y="2952208"/>
            <a:ext cx="7829264" cy="14761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Oswald" panose="02000503000000000000" pitchFamily="2" charset="0"/>
              </a:rPr>
              <a:t>Reliable Services API</a:t>
            </a:r>
            <a:endParaRPr lang="en-US" dirty="0">
              <a:latin typeface="Oswald" panose="02000503000000000000" pitchFamily="2" charset="0"/>
            </a:endParaRPr>
          </a:p>
        </p:txBody>
      </p:sp>
      <p:sp>
        <p:nvSpPr>
          <p:cNvPr id="578" name="TextBox 577"/>
          <p:cNvSpPr txBox="1"/>
          <p:nvPr/>
        </p:nvSpPr>
        <p:spPr>
          <a:xfrm>
            <a:off x="1737620" y="5098243"/>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SMALL INDEPENDENT UNITS</a:t>
            </a:r>
            <a:endParaRPr lang="en-US" sz="3000" dirty="0">
              <a:latin typeface="Open Sans" pitchFamily="34" charset="0"/>
              <a:ea typeface="Open Sans" pitchFamily="34" charset="0"/>
              <a:cs typeface="Open Sans" pitchFamily="34" charset="0"/>
            </a:endParaRPr>
          </a:p>
        </p:txBody>
      </p:sp>
      <p:sp>
        <p:nvSpPr>
          <p:cNvPr id="579" name="Block Arc 578"/>
          <p:cNvSpPr/>
          <p:nvPr/>
        </p:nvSpPr>
        <p:spPr>
          <a:xfrm rot="16200000">
            <a:off x="909307" y="4891338"/>
            <a:ext cx="1057687" cy="1014225"/>
          </a:xfrm>
          <a:prstGeom prst="blockArc">
            <a:avLst>
              <a:gd name="adj1" fmla="val 9806500"/>
              <a:gd name="adj2" fmla="val 1129079"/>
              <a:gd name="adj3" fmla="val 16441"/>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solidFill>
                <a:schemeClr val="tx1"/>
              </a:solidFill>
            </a:endParaRPr>
          </a:p>
        </p:txBody>
      </p:sp>
      <p:sp>
        <p:nvSpPr>
          <p:cNvPr id="580" name="TextBox 579"/>
          <p:cNvSpPr txBox="1"/>
          <p:nvPr/>
        </p:nvSpPr>
        <p:spPr>
          <a:xfrm>
            <a:off x="1753450" y="6155930"/>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SINGLE THREADED</a:t>
            </a:r>
            <a:endParaRPr lang="en-US" sz="3000" dirty="0">
              <a:latin typeface="Open Sans" pitchFamily="34" charset="0"/>
              <a:ea typeface="Open Sans" pitchFamily="34" charset="0"/>
              <a:cs typeface="Open Sans" pitchFamily="34" charset="0"/>
            </a:endParaRPr>
          </a:p>
        </p:txBody>
      </p:sp>
      <p:sp>
        <p:nvSpPr>
          <p:cNvPr id="581" name="TextBox 580"/>
          <p:cNvSpPr txBox="1"/>
          <p:nvPr/>
        </p:nvSpPr>
        <p:spPr>
          <a:xfrm>
            <a:off x="1735663" y="7213617"/>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MANAGED CONCURRENCY</a:t>
            </a:r>
            <a:endParaRPr lang="en-US" sz="3000" dirty="0">
              <a:latin typeface="Open Sans" pitchFamily="34" charset="0"/>
              <a:ea typeface="Open Sans" pitchFamily="34" charset="0"/>
              <a:cs typeface="Open Sans" pitchFamily="34" charset="0"/>
            </a:endParaRPr>
          </a:p>
        </p:txBody>
      </p:sp>
      <p:sp>
        <p:nvSpPr>
          <p:cNvPr id="582" name="TextBox 581"/>
          <p:cNvSpPr txBox="1"/>
          <p:nvPr/>
        </p:nvSpPr>
        <p:spPr>
          <a:xfrm>
            <a:off x="1753450" y="8271304"/>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MANAGED COMMUNICATION</a:t>
            </a:r>
            <a:endParaRPr lang="en-US" sz="3000" dirty="0">
              <a:latin typeface="Open Sans" pitchFamily="34" charset="0"/>
              <a:ea typeface="Open Sans" pitchFamily="34" charset="0"/>
              <a:cs typeface="Open Sans" pitchFamily="34" charset="0"/>
            </a:endParaRPr>
          </a:p>
        </p:txBody>
      </p:sp>
      <p:sp>
        <p:nvSpPr>
          <p:cNvPr id="583" name="TextBox 582"/>
          <p:cNvSpPr txBox="1"/>
          <p:nvPr/>
        </p:nvSpPr>
        <p:spPr>
          <a:xfrm>
            <a:off x="10201250" y="5098243"/>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LOGIC ACROSS COMPONENTS</a:t>
            </a:r>
            <a:endParaRPr lang="en-US" sz="3000" dirty="0">
              <a:latin typeface="Open Sans" pitchFamily="34" charset="0"/>
              <a:ea typeface="Open Sans" pitchFamily="34" charset="0"/>
              <a:cs typeface="Open Sans" pitchFamily="34" charset="0"/>
            </a:endParaRPr>
          </a:p>
        </p:txBody>
      </p:sp>
      <p:sp>
        <p:nvSpPr>
          <p:cNvPr id="584" name="Block Arc 583"/>
          <p:cNvSpPr/>
          <p:nvPr/>
        </p:nvSpPr>
        <p:spPr>
          <a:xfrm rot="16200000">
            <a:off x="9372937" y="4891338"/>
            <a:ext cx="1057687" cy="1014225"/>
          </a:xfrm>
          <a:prstGeom prst="blockArc">
            <a:avLst>
              <a:gd name="adj1" fmla="val 9806500"/>
              <a:gd name="adj2" fmla="val 1129079"/>
              <a:gd name="adj3" fmla="val 16441"/>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solidFill>
                <a:schemeClr val="tx1"/>
              </a:solidFill>
            </a:endParaRPr>
          </a:p>
        </p:txBody>
      </p:sp>
      <p:sp>
        <p:nvSpPr>
          <p:cNvPr id="585" name="TextBox 584"/>
          <p:cNvSpPr txBox="1"/>
          <p:nvPr/>
        </p:nvSpPr>
        <p:spPr>
          <a:xfrm>
            <a:off x="10217080" y="6155930"/>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RELIABLE COLLECTIONS</a:t>
            </a:r>
            <a:endParaRPr lang="en-US" sz="3000" dirty="0">
              <a:latin typeface="Open Sans" pitchFamily="34" charset="0"/>
              <a:ea typeface="Open Sans" pitchFamily="34" charset="0"/>
              <a:cs typeface="Open Sans" pitchFamily="34" charset="0"/>
            </a:endParaRPr>
          </a:p>
        </p:txBody>
      </p:sp>
      <p:sp>
        <p:nvSpPr>
          <p:cNvPr id="586" name="TextBox 585"/>
          <p:cNvSpPr txBox="1"/>
          <p:nvPr/>
        </p:nvSpPr>
        <p:spPr>
          <a:xfrm>
            <a:off x="10199293" y="7213617"/>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CONTROL GRANULARITY OF STATE</a:t>
            </a:r>
            <a:endParaRPr lang="en-US" sz="3000" dirty="0">
              <a:latin typeface="Open Sans" pitchFamily="34" charset="0"/>
              <a:ea typeface="Open Sans" pitchFamily="34" charset="0"/>
              <a:cs typeface="Open Sans" pitchFamily="34" charset="0"/>
            </a:endParaRPr>
          </a:p>
        </p:txBody>
      </p:sp>
      <p:sp>
        <p:nvSpPr>
          <p:cNvPr id="587" name="TextBox 586"/>
          <p:cNvSpPr txBox="1"/>
          <p:nvPr/>
        </p:nvSpPr>
        <p:spPr>
          <a:xfrm>
            <a:off x="10217080" y="8271304"/>
            <a:ext cx="6447096" cy="600413"/>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CONTROL COMMUNICATION</a:t>
            </a:r>
            <a:endParaRPr lang="en-US" sz="3000" dirty="0">
              <a:latin typeface="Open Sans" pitchFamily="34" charset="0"/>
              <a:ea typeface="Open Sans" pitchFamily="34" charset="0"/>
              <a:cs typeface="Open Sans" pitchFamily="34" charset="0"/>
            </a:endParaRPr>
          </a:p>
        </p:txBody>
      </p:sp>
      <p:sp>
        <p:nvSpPr>
          <p:cNvPr id="588" name="TextBox 587"/>
          <p:cNvSpPr txBox="1"/>
          <p:nvPr/>
        </p:nvSpPr>
        <p:spPr>
          <a:xfrm>
            <a:off x="6101380" y="2109389"/>
            <a:ext cx="6088414" cy="726033"/>
          </a:xfrm>
          <a:prstGeom prst="rect">
            <a:avLst/>
          </a:prstGeom>
          <a:noFill/>
        </p:spPr>
        <p:txBody>
          <a:bodyPr wrap="square" rtlCol="0">
            <a:spAutoFit/>
          </a:bodyPr>
          <a:lstStyle/>
          <a:p>
            <a:pPr algn="ctr" defTabSz="1344900"/>
            <a:r>
              <a:rPr lang="en-US" sz="4118" dirty="0" smtClean="0">
                <a:latin typeface="Oswald" panose="02000503000000000000" pitchFamily="2" charset="0"/>
                <a:ea typeface="Segoe UI Black" panose="020B0A02040204020203" pitchFamily="34" charset="0"/>
                <a:cs typeface="Segoe UI Semibold" panose="020B0702040204020203" pitchFamily="34" charset="0"/>
              </a:rPr>
              <a:t>Programming Model Options</a:t>
            </a:r>
            <a:endParaRPr lang="en-US" sz="4118" dirty="0">
              <a:latin typeface="Oswald" panose="02000503000000000000" pitchFamily="2"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142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9596534" y="466997"/>
            <a:ext cx="5848790" cy="1042369"/>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3" name="TextBox 2"/>
          <p:cNvSpPr txBox="1"/>
          <p:nvPr/>
        </p:nvSpPr>
        <p:spPr>
          <a:xfrm>
            <a:off x="4099636" y="302787"/>
            <a:ext cx="12048559" cy="1369854"/>
          </a:xfrm>
          <a:prstGeom prst="rect">
            <a:avLst/>
          </a:prstGeom>
          <a:noFill/>
        </p:spPr>
        <p:txBody>
          <a:bodyPr wrap="square" lIns="137407" tIns="68703" rIns="137407" bIns="68703" rtlCol="0">
            <a:spAutoFit/>
          </a:bodyPr>
          <a:lstStyle/>
          <a:p>
            <a:r>
              <a:rPr lang="en-US" sz="8000" dirty="0" smtClean="0">
                <a:latin typeface="Raleway" pitchFamily="34" charset="0"/>
                <a:ea typeface="Droid Sans" pitchFamily="34" charset="0"/>
                <a:cs typeface="Droid Sans" pitchFamily="34" charset="0"/>
              </a:rPr>
              <a:t>Solving the  </a:t>
            </a:r>
            <a:r>
              <a:rPr lang="en-US" sz="8000" dirty="0" smtClean="0">
                <a:solidFill>
                  <a:schemeClr val="bg1"/>
                </a:solidFill>
                <a:latin typeface="Raleway" pitchFamily="34" charset="0"/>
                <a:ea typeface="Droid Sans" pitchFamily="34" charset="0"/>
                <a:cs typeface="Droid Sans" pitchFamily="34" charset="0"/>
              </a:rPr>
              <a:t>PROBLEM</a:t>
            </a:r>
            <a:endParaRPr lang="en-US" sz="8000" dirty="0">
              <a:latin typeface="Raleway" pitchFamily="34" charset="0"/>
              <a:ea typeface="Droid Sans" pitchFamily="34" charset="0"/>
              <a:cs typeface="Droid Sans"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6986" y="1604207"/>
            <a:ext cx="1120080" cy="1120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7470" y="3263193"/>
            <a:ext cx="924135" cy="92413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687" y="3263192"/>
            <a:ext cx="924135" cy="9241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6534" y="3263189"/>
            <a:ext cx="924135" cy="92413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9537" y="7528337"/>
            <a:ext cx="950106" cy="95010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7083" y="7528337"/>
            <a:ext cx="950106" cy="950106"/>
          </a:xfrm>
          <a:prstGeom prst="rect">
            <a:avLst/>
          </a:prstGeom>
        </p:spPr>
      </p:pic>
      <p:sp>
        <p:nvSpPr>
          <p:cNvPr id="14" name="TextBox 13"/>
          <p:cNvSpPr txBox="1"/>
          <p:nvPr/>
        </p:nvSpPr>
        <p:spPr>
          <a:xfrm>
            <a:off x="7969641" y="2547920"/>
            <a:ext cx="1734770" cy="369332"/>
          </a:xfrm>
          <a:prstGeom prst="rect">
            <a:avLst/>
          </a:prstGeom>
          <a:noFill/>
        </p:spPr>
        <p:txBody>
          <a:bodyPr wrap="none" rtlCol="0">
            <a:spAutoFit/>
          </a:bodyPr>
          <a:lstStyle/>
          <a:p>
            <a:r>
              <a:rPr lang="en-US" sz="1800" dirty="0" smtClean="0">
                <a:latin typeface="Raleway" panose="020B0003030101060003" pitchFamily="34" charset="0"/>
              </a:rPr>
              <a:t>Load Balancer</a:t>
            </a:r>
            <a:endParaRPr lang="en-US" sz="1800" dirty="0">
              <a:latin typeface="Raleway" panose="020B0003030101060003" pitchFamily="34" charset="0"/>
            </a:endParaRPr>
          </a:p>
        </p:txBody>
      </p:sp>
      <p:sp>
        <p:nvSpPr>
          <p:cNvPr id="15" name="TextBox 14"/>
          <p:cNvSpPr txBox="1"/>
          <p:nvPr/>
        </p:nvSpPr>
        <p:spPr>
          <a:xfrm>
            <a:off x="10811381" y="3402090"/>
            <a:ext cx="1223412" cy="646331"/>
          </a:xfrm>
          <a:prstGeom prst="rect">
            <a:avLst/>
          </a:prstGeom>
          <a:noFill/>
        </p:spPr>
        <p:txBody>
          <a:bodyPr wrap="none" rtlCol="0">
            <a:spAutoFit/>
          </a:bodyPr>
          <a:lstStyle/>
          <a:p>
            <a:r>
              <a:rPr lang="en-US" sz="1800" dirty="0" smtClean="0">
                <a:latin typeface="Raleway" panose="020B0003030101060003" pitchFamily="34" charset="0"/>
              </a:rPr>
              <a:t>Stateless </a:t>
            </a:r>
            <a:br>
              <a:rPr lang="en-US" sz="1800" dirty="0" smtClean="0">
                <a:latin typeface="Raleway" panose="020B0003030101060003" pitchFamily="34" charset="0"/>
              </a:rPr>
            </a:br>
            <a:r>
              <a:rPr lang="en-US" sz="1800" dirty="0" smtClean="0">
                <a:latin typeface="Raleway" panose="020B0003030101060003" pitchFamily="34" charset="0"/>
              </a:rPr>
              <a:t>Service</a:t>
            </a:r>
            <a:endParaRPr lang="en-US" sz="1800" dirty="0">
              <a:latin typeface="Raleway" panose="020B0003030101060003" pitchFamily="34" charset="0"/>
            </a:endParaRPr>
          </a:p>
        </p:txBody>
      </p:sp>
      <p:sp>
        <p:nvSpPr>
          <p:cNvPr id="16" name="TextBox 15"/>
          <p:cNvSpPr txBox="1"/>
          <p:nvPr/>
        </p:nvSpPr>
        <p:spPr>
          <a:xfrm>
            <a:off x="10811381" y="4954979"/>
            <a:ext cx="1364476" cy="646331"/>
          </a:xfrm>
          <a:prstGeom prst="rect">
            <a:avLst/>
          </a:prstGeom>
          <a:noFill/>
        </p:spPr>
        <p:txBody>
          <a:bodyPr wrap="none" rtlCol="0">
            <a:spAutoFit/>
          </a:bodyPr>
          <a:lstStyle/>
          <a:p>
            <a:r>
              <a:rPr lang="en-US" sz="1800" dirty="0" err="1" smtClean="0">
                <a:latin typeface="Raleway" panose="020B0003030101060003" pitchFamily="34" charset="0"/>
              </a:rPr>
              <a:t>Stateful</a:t>
            </a:r>
            <a:r>
              <a:rPr lang="en-US" sz="1800" dirty="0" smtClean="0">
                <a:latin typeface="Raleway" panose="020B0003030101060003" pitchFamily="34" charset="0"/>
              </a:rPr>
              <a:t/>
            </a:r>
            <a:br>
              <a:rPr lang="en-US" sz="1800" dirty="0" smtClean="0">
                <a:latin typeface="Raleway" panose="020B0003030101060003" pitchFamily="34" charset="0"/>
              </a:rPr>
            </a:br>
            <a:r>
              <a:rPr lang="en-US" sz="1800" dirty="0" smtClean="0">
                <a:latin typeface="Raleway" panose="020B0003030101060003" pitchFamily="34" charset="0"/>
              </a:rPr>
              <a:t>Middle-tier</a:t>
            </a:r>
            <a:endParaRPr lang="en-US" sz="1800" dirty="0">
              <a:latin typeface="Raleway" panose="020B0003030101060003" pitchFamily="34" charset="0"/>
            </a:endParaRPr>
          </a:p>
        </p:txBody>
      </p:sp>
      <p:cxnSp>
        <p:nvCxnSpPr>
          <p:cNvPr id="18" name="Straight Arrow Connector 17"/>
          <p:cNvCxnSpPr>
            <a:stCxn id="14" idx="2"/>
            <a:endCxn id="6" idx="0"/>
          </p:cNvCxnSpPr>
          <p:nvPr/>
        </p:nvCxnSpPr>
        <p:spPr>
          <a:xfrm>
            <a:off x="8837026" y="2917252"/>
            <a:ext cx="6729" cy="345940"/>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a:stCxn id="14" idx="2"/>
            <a:endCxn id="5" idx="0"/>
          </p:cNvCxnSpPr>
          <p:nvPr/>
        </p:nvCxnSpPr>
        <p:spPr>
          <a:xfrm flipH="1">
            <a:off x="7759538" y="2917252"/>
            <a:ext cx="1077488" cy="34594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a:stCxn id="14" idx="2"/>
            <a:endCxn id="7" idx="0"/>
          </p:cNvCxnSpPr>
          <p:nvPr/>
        </p:nvCxnSpPr>
        <p:spPr>
          <a:xfrm>
            <a:off x="8837026" y="2917252"/>
            <a:ext cx="1221576" cy="345937"/>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a:stCxn id="5" idx="2"/>
          </p:cNvCxnSpPr>
          <p:nvPr/>
        </p:nvCxnSpPr>
        <p:spPr>
          <a:xfrm flipH="1">
            <a:off x="7759537" y="4187328"/>
            <a:ext cx="1" cy="62875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stCxn id="6" idx="2"/>
          </p:cNvCxnSpPr>
          <p:nvPr/>
        </p:nvCxnSpPr>
        <p:spPr>
          <a:xfrm>
            <a:off x="8843755" y="4187327"/>
            <a:ext cx="0" cy="62875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p:cNvCxnSpPr>
            <a:stCxn id="7" idx="2"/>
          </p:cNvCxnSpPr>
          <p:nvPr/>
        </p:nvCxnSpPr>
        <p:spPr>
          <a:xfrm>
            <a:off x="10058602" y="4187324"/>
            <a:ext cx="7476" cy="624437"/>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9" name="TextBox 28"/>
          <p:cNvSpPr txBox="1"/>
          <p:nvPr/>
        </p:nvSpPr>
        <p:spPr>
          <a:xfrm>
            <a:off x="7772802" y="7047014"/>
            <a:ext cx="2327881" cy="369332"/>
          </a:xfrm>
          <a:prstGeom prst="rect">
            <a:avLst/>
          </a:prstGeom>
          <a:noFill/>
        </p:spPr>
        <p:txBody>
          <a:bodyPr wrap="none" rtlCol="0">
            <a:spAutoFit/>
          </a:bodyPr>
          <a:lstStyle/>
          <a:p>
            <a:r>
              <a:rPr lang="en-US" sz="1800" dirty="0" smtClean="0">
                <a:latin typeface="Raleway" panose="020B0003030101060003" pitchFamily="34" charset="0"/>
              </a:rPr>
              <a:t>External Data stores</a:t>
            </a:r>
            <a:endParaRPr lang="en-US" sz="1800" dirty="0">
              <a:latin typeface="Raleway" panose="020B0003030101060003" pitchFamily="34" charset="0"/>
            </a:endParaRPr>
          </a:p>
        </p:txBody>
      </p:sp>
      <p:sp>
        <p:nvSpPr>
          <p:cNvPr id="36" name="Oval 35"/>
          <p:cNvSpPr/>
          <p:nvPr/>
        </p:nvSpPr>
        <p:spPr>
          <a:xfrm>
            <a:off x="940107" y="3311832"/>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7" name="TextBox 36"/>
          <p:cNvSpPr txBox="1"/>
          <p:nvPr/>
        </p:nvSpPr>
        <p:spPr>
          <a:xfrm>
            <a:off x="1736757" y="3296577"/>
            <a:ext cx="4010169"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Reduces Complexity</a:t>
            </a:r>
            <a:endParaRPr lang="en-US" sz="3600" dirty="0">
              <a:latin typeface="Oswald" pitchFamily="2" charset="0"/>
              <a:ea typeface="Open Sans" pitchFamily="34" charset="0"/>
              <a:cs typeface="Open Sans" pitchFamily="34" charset="0"/>
            </a:endParaRPr>
          </a:p>
        </p:txBody>
      </p:sp>
      <p:sp>
        <p:nvSpPr>
          <p:cNvPr id="38" name="Oval 37"/>
          <p:cNvSpPr/>
          <p:nvPr/>
        </p:nvSpPr>
        <p:spPr>
          <a:xfrm>
            <a:off x="940107" y="4689184"/>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9" name="TextBox 38"/>
          <p:cNvSpPr txBox="1"/>
          <p:nvPr/>
        </p:nvSpPr>
        <p:spPr>
          <a:xfrm>
            <a:off x="1736758" y="4673929"/>
            <a:ext cx="3260854"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Managed HA </a:t>
            </a:r>
            <a:endParaRPr lang="en-US" sz="3600" dirty="0">
              <a:latin typeface="Oswald" pitchFamily="2" charset="0"/>
              <a:ea typeface="Open Sans" pitchFamily="34" charset="0"/>
              <a:cs typeface="Open Sans" pitchFamily="34" charset="0"/>
            </a:endParaRPr>
          </a:p>
        </p:txBody>
      </p:sp>
      <p:sp>
        <p:nvSpPr>
          <p:cNvPr id="40" name="Oval 39"/>
          <p:cNvSpPr/>
          <p:nvPr/>
        </p:nvSpPr>
        <p:spPr>
          <a:xfrm>
            <a:off x="12788685" y="3311829"/>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1" name="TextBox 40"/>
          <p:cNvSpPr txBox="1"/>
          <p:nvPr/>
        </p:nvSpPr>
        <p:spPr>
          <a:xfrm>
            <a:off x="13585336" y="3296574"/>
            <a:ext cx="375034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Fast Deployments</a:t>
            </a:r>
            <a:endParaRPr lang="en-US" sz="3600" dirty="0">
              <a:latin typeface="Oswald" pitchFamily="2" charset="0"/>
              <a:ea typeface="Open Sans" pitchFamily="34" charset="0"/>
              <a:cs typeface="Open Sans" pitchFamily="34" charset="0"/>
            </a:endParaRPr>
          </a:p>
        </p:txBody>
      </p:sp>
      <p:sp>
        <p:nvSpPr>
          <p:cNvPr id="42" name="Oval 41"/>
          <p:cNvSpPr/>
          <p:nvPr/>
        </p:nvSpPr>
        <p:spPr>
          <a:xfrm>
            <a:off x="12788685" y="4700092"/>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3" name="TextBox 42"/>
          <p:cNvSpPr txBox="1"/>
          <p:nvPr/>
        </p:nvSpPr>
        <p:spPr>
          <a:xfrm>
            <a:off x="13585336" y="4670214"/>
            <a:ext cx="451602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High Density</a:t>
            </a:r>
            <a:endParaRPr lang="en-US" sz="3600" dirty="0">
              <a:latin typeface="Oswald" pitchFamily="2" charset="0"/>
              <a:ea typeface="Open Sans" pitchFamily="34" charset="0"/>
              <a:cs typeface="Open Sans" pitchFamily="34" charset="0"/>
            </a:endParaRPr>
          </a:p>
        </p:txBody>
      </p:sp>
      <p:sp>
        <p:nvSpPr>
          <p:cNvPr id="44" name="Oval 43"/>
          <p:cNvSpPr/>
          <p:nvPr/>
        </p:nvSpPr>
        <p:spPr>
          <a:xfrm>
            <a:off x="12788685" y="6078111"/>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5" name="TextBox 44"/>
          <p:cNvSpPr txBox="1"/>
          <p:nvPr/>
        </p:nvSpPr>
        <p:spPr>
          <a:xfrm>
            <a:off x="13585336" y="6093366"/>
            <a:ext cx="4963921"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Single Deploy Model</a:t>
            </a:r>
            <a:endParaRPr lang="en-US" sz="3600" dirty="0">
              <a:latin typeface="Oswald" pitchFamily="2" charset="0"/>
              <a:ea typeface="Open Sans" pitchFamily="34" charset="0"/>
              <a:cs typeface="Open Sans" pitchFamily="34" charset="0"/>
            </a:endParaRPr>
          </a:p>
        </p:txBody>
      </p:sp>
      <p:sp>
        <p:nvSpPr>
          <p:cNvPr id="46" name="Oval 45"/>
          <p:cNvSpPr/>
          <p:nvPr/>
        </p:nvSpPr>
        <p:spPr>
          <a:xfrm>
            <a:off x="985135" y="6093366"/>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7" name="TextBox 46"/>
          <p:cNvSpPr txBox="1"/>
          <p:nvPr/>
        </p:nvSpPr>
        <p:spPr>
          <a:xfrm>
            <a:off x="1781786" y="6078111"/>
            <a:ext cx="451602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Managed Partitioning</a:t>
            </a:r>
            <a:endParaRPr lang="en-US" sz="3600" dirty="0">
              <a:latin typeface="Oswald" pitchFamily="2" charset="0"/>
              <a:ea typeface="Open Sans" pitchFamily="34" charset="0"/>
              <a:cs typeface="Open Sans" pitchFamily="34" charset="0"/>
            </a:endParaRPr>
          </a:p>
        </p:txBody>
      </p:sp>
      <p:pic>
        <p:nvPicPr>
          <p:cNvPr id="51" name="Picture 50"/>
          <p:cNvPicPr>
            <a:picLocks noChangeAspect="1"/>
          </p:cNvPicPr>
          <p:nvPr/>
        </p:nvPicPr>
        <p:blipFill>
          <a:blip r:embed="rId6"/>
          <a:stretch>
            <a:fillRect/>
          </a:stretch>
        </p:blipFill>
        <p:spPr>
          <a:xfrm>
            <a:off x="7272856" y="4922998"/>
            <a:ext cx="919167" cy="763905"/>
          </a:xfrm>
          <a:prstGeom prst="rect">
            <a:avLst/>
          </a:prstGeom>
        </p:spPr>
      </p:pic>
      <p:sp>
        <p:nvSpPr>
          <p:cNvPr id="53" name="Right Arrow 52"/>
          <p:cNvSpPr/>
          <p:nvPr/>
        </p:nvSpPr>
        <p:spPr>
          <a:xfrm rot="5400000">
            <a:off x="8588683" y="6202386"/>
            <a:ext cx="535079" cy="54077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16"/>
            <a:endParaRPr lang="en-US" sz="1377">
              <a:solidFill>
                <a:srgbClr val="FFFFFF"/>
              </a:solidFill>
            </a:endParaRPr>
          </a:p>
        </p:txBody>
      </p:sp>
      <p:pic>
        <p:nvPicPr>
          <p:cNvPr id="56" name="Picture 55"/>
          <p:cNvPicPr>
            <a:picLocks noChangeAspect="1"/>
          </p:cNvPicPr>
          <p:nvPr/>
        </p:nvPicPr>
        <p:blipFill>
          <a:blip r:embed="rId6"/>
          <a:stretch>
            <a:fillRect/>
          </a:stretch>
        </p:blipFill>
        <p:spPr>
          <a:xfrm>
            <a:off x="8396638" y="4924826"/>
            <a:ext cx="919167" cy="763905"/>
          </a:xfrm>
          <a:prstGeom prst="rect">
            <a:avLst/>
          </a:prstGeom>
        </p:spPr>
      </p:pic>
      <p:pic>
        <p:nvPicPr>
          <p:cNvPr id="57" name="Picture 56"/>
          <p:cNvPicPr>
            <a:picLocks noChangeAspect="1"/>
          </p:cNvPicPr>
          <p:nvPr/>
        </p:nvPicPr>
        <p:blipFill>
          <a:blip r:embed="rId6"/>
          <a:stretch>
            <a:fillRect/>
          </a:stretch>
        </p:blipFill>
        <p:spPr>
          <a:xfrm>
            <a:off x="9601502" y="4922998"/>
            <a:ext cx="919167" cy="763905"/>
          </a:xfrm>
          <a:prstGeom prst="rect">
            <a:avLst/>
          </a:prstGeom>
        </p:spPr>
      </p:pic>
      <p:sp>
        <p:nvSpPr>
          <p:cNvPr id="48" name="TextBox 47"/>
          <p:cNvSpPr txBox="1"/>
          <p:nvPr/>
        </p:nvSpPr>
        <p:spPr>
          <a:xfrm>
            <a:off x="0" y="9705400"/>
            <a:ext cx="533400" cy="584775"/>
          </a:xfrm>
          <a:prstGeom prst="rect">
            <a:avLst/>
          </a:prstGeom>
          <a:noFill/>
        </p:spPr>
        <p:txBody>
          <a:bodyPr wrap="square" rtlCol="0">
            <a:spAutoFit/>
          </a:bodyPr>
          <a:lstStyle/>
          <a:p>
            <a:r>
              <a:rPr lang="en-US" sz="3200" b="1" dirty="0"/>
              <a:t>習</a:t>
            </a:r>
            <a:endParaRPr lang="en-US" sz="3200" dirty="0"/>
          </a:p>
        </p:txBody>
      </p:sp>
    </p:spTree>
    <p:extLst>
      <p:ext uri="{BB962C8B-B14F-4D97-AF65-F5344CB8AC3E}">
        <p14:creationId xmlns:p14="http://schemas.microsoft.com/office/powerpoint/2010/main" val="371314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10"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9"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896061" y="4628596"/>
            <a:ext cx="8395116" cy="1399567"/>
          </a:xfrm>
          <a:prstGeom prst="rect">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0" name="TextBox 9"/>
          <p:cNvSpPr txBox="1"/>
          <p:nvPr/>
        </p:nvSpPr>
        <p:spPr>
          <a:xfrm>
            <a:off x="10342659" y="3168665"/>
            <a:ext cx="7501919" cy="1662242"/>
          </a:xfrm>
          <a:prstGeom prst="rect">
            <a:avLst/>
          </a:prstGeom>
          <a:noFill/>
        </p:spPr>
        <p:txBody>
          <a:bodyPr wrap="square" lIns="137407" tIns="68703" rIns="137407" bIns="68703" rtlCol="0">
            <a:spAutoFit/>
          </a:bodyPr>
          <a:lstStyle/>
          <a:p>
            <a:r>
              <a:rPr lang="en-US" sz="9900" dirty="0" smtClean="0">
                <a:solidFill>
                  <a:srgbClr val="000000"/>
                </a:solidFill>
                <a:latin typeface="Raleway" pitchFamily="34" charset="0"/>
                <a:ea typeface="Droid Sans" pitchFamily="34" charset="0"/>
                <a:cs typeface="Droid Sans" pitchFamily="34" charset="0"/>
              </a:rPr>
              <a:t>You are not</a:t>
            </a:r>
            <a:endParaRPr lang="en-US" sz="9900" dirty="0">
              <a:solidFill>
                <a:srgbClr val="000000"/>
              </a:solidFill>
              <a:latin typeface="Raleway" pitchFamily="34" charset="0"/>
              <a:ea typeface="Droid Sans" pitchFamily="34" charset="0"/>
              <a:cs typeface="Droid Sans" pitchFamily="34" charset="0"/>
            </a:endParaRPr>
          </a:p>
        </p:txBody>
      </p:sp>
      <p:sp>
        <p:nvSpPr>
          <p:cNvPr id="22" name="Rectangle 21"/>
          <p:cNvSpPr/>
          <p:nvPr/>
        </p:nvSpPr>
        <p:spPr>
          <a:xfrm>
            <a:off x="10736132" y="4170311"/>
            <a:ext cx="6714972" cy="1985407"/>
          </a:xfrm>
          <a:prstGeom prst="rect">
            <a:avLst/>
          </a:prstGeom>
        </p:spPr>
        <p:txBody>
          <a:bodyPr wrap="square" lIns="137407" tIns="68703" rIns="137407" bIns="68703">
            <a:spAutoFit/>
          </a:bodyPr>
          <a:lstStyle/>
          <a:p>
            <a:pPr>
              <a:lnSpc>
                <a:spcPct val="150000"/>
              </a:lnSpc>
            </a:pPr>
            <a:r>
              <a:rPr lang="en-US" sz="8000" b="1" dirty="0" smtClean="0">
                <a:solidFill>
                  <a:schemeClr val="bg1"/>
                </a:solidFill>
                <a:latin typeface="Open Sans" pitchFamily="34" charset="0"/>
                <a:ea typeface="Open Sans" pitchFamily="34" charset="0"/>
                <a:cs typeface="Open Sans" pitchFamily="34" charset="0"/>
              </a:rPr>
              <a:t>Constrained</a:t>
            </a:r>
            <a:endParaRPr lang="en-US" sz="8000" b="1" dirty="0">
              <a:solidFill>
                <a:schemeClr val="bg1"/>
              </a:solidFill>
              <a:latin typeface="Open Sans" pitchFamily="34" charset="0"/>
              <a:ea typeface="Open Sans" pitchFamily="34" charset="0"/>
              <a:cs typeface="Open Sans"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10360"/>
          <a:stretch/>
        </p:blipFill>
        <p:spPr>
          <a:xfrm>
            <a:off x="1390233" y="2563957"/>
            <a:ext cx="8505826" cy="5528843"/>
          </a:xfrm>
          <a:prstGeom prst="rect">
            <a:avLst/>
          </a:prstGeom>
        </p:spPr>
      </p:pic>
      <p:sp>
        <p:nvSpPr>
          <p:cNvPr id="15" name="TextBox 14"/>
          <p:cNvSpPr txBox="1"/>
          <p:nvPr/>
        </p:nvSpPr>
        <p:spPr>
          <a:xfrm>
            <a:off x="0" y="10036259"/>
            <a:ext cx="2627642" cy="253916"/>
          </a:xfrm>
          <a:prstGeom prst="rect">
            <a:avLst/>
          </a:prstGeom>
          <a:noFill/>
        </p:spPr>
        <p:txBody>
          <a:bodyPr wrap="none" rtlCol="0">
            <a:spAutoFit/>
          </a:bodyPr>
          <a:lstStyle/>
          <a:p>
            <a:pPr defTabSz="685800"/>
            <a:r>
              <a:rPr lang="en-US" sz="1050" dirty="0" smtClean="0">
                <a:latin typeface="Raleway" panose="020B0003030101060003" pitchFamily="34" charset="0"/>
              </a:rPr>
              <a:t>Image: Handcuffs by Victor / CC by 2.0</a:t>
            </a:r>
          </a:p>
        </p:txBody>
      </p:sp>
    </p:spTree>
    <p:extLst>
      <p:ext uri="{BB962C8B-B14F-4D97-AF65-F5344CB8AC3E}">
        <p14:creationId xmlns:p14="http://schemas.microsoft.com/office/powerpoint/2010/main" val="32525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 y="0"/>
            <a:ext cx="18275351" cy="10290175"/>
          </a:xfrm>
          <a:prstGeom prst="rect">
            <a:avLst/>
          </a:prstGeom>
        </p:spPr>
      </p:pic>
      <p:sp>
        <p:nvSpPr>
          <p:cNvPr id="8" name="Pie 7"/>
          <p:cNvSpPr/>
          <p:nvPr/>
        </p:nvSpPr>
        <p:spPr>
          <a:xfrm>
            <a:off x="4415740" y="5801020"/>
            <a:ext cx="9470735" cy="8980440"/>
          </a:xfrm>
          <a:prstGeom prst="pie">
            <a:avLst>
              <a:gd name="adj1" fmla="val 10797891"/>
              <a:gd name="adj2" fmla="val 2509"/>
            </a:avLst>
          </a:prstGeom>
          <a:solidFill>
            <a:srgbClr val="2677A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solidFill>
                <a:schemeClr val="tx1"/>
              </a:solidFill>
            </a:endParaRPr>
          </a:p>
        </p:txBody>
      </p:sp>
      <p:sp>
        <p:nvSpPr>
          <p:cNvPr id="10" name="TextBox 9"/>
          <p:cNvSpPr txBox="1"/>
          <p:nvPr/>
        </p:nvSpPr>
        <p:spPr>
          <a:xfrm>
            <a:off x="4366691" y="7658298"/>
            <a:ext cx="9470735" cy="1154518"/>
          </a:xfrm>
          <a:prstGeom prst="rect">
            <a:avLst/>
          </a:prstGeom>
          <a:noFill/>
        </p:spPr>
        <p:txBody>
          <a:bodyPr wrap="square" lIns="137407" tIns="68703" rIns="137407" bIns="68703" rtlCol="0">
            <a:spAutoFit/>
          </a:bodyPr>
          <a:lstStyle/>
          <a:p>
            <a:pPr algn="ctr"/>
            <a:r>
              <a:rPr lang="en-US" sz="6600" dirty="0" smtClean="0">
                <a:solidFill>
                  <a:schemeClr val="bg1"/>
                </a:solidFill>
                <a:latin typeface="Raleway" pitchFamily="34" charset="0"/>
                <a:ea typeface="Droid Sans" pitchFamily="34" charset="0"/>
                <a:cs typeface="Droid Sans" pitchFamily="34" charset="0"/>
              </a:rPr>
              <a:t>DEPLOY</a:t>
            </a:r>
            <a:endParaRPr lang="en-US" sz="6600" dirty="0">
              <a:solidFill>
                <a:schemeClr val="bg1"/>
              </a:solidFill>
              <a:latin typeface="Raleway" pitchFamily="34" charset="0"/>
              <a:ea typeface="Droid Sans" pitchFamily="34" charset="0"/>
              <a:cs typeface="Droid Sans" pitchFamily="34" charset="0"/>
            </a:endParaRPr>
          </a:p>
        </p:txBody>
      </p:sp>
      <p:sp>
        <p:nvSpPr>
          <p:cNvPr id="11" name="Oval 10"/>
          <p:cNvSpPr/>
          <p:nvPr/>
        </p:nvSpPr>
        <p:spPr>
          <a:xfrm>
            <a:off x="3843113" y="8383321"/>
            <a:ext cx="1544431" cy="1540816"/>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3" name="Oval 12"/>
          <p:cNvSpPr/>
          <p:nvPr/>
        </p:nvSpPr>
        <p:spPr>
          <a:xfrm>
            <a:off x="3689520" y="7128035"/>
            <a:ext cx="1110119" cy="1107522"/>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4" name="Oval 13"/>
          <p:cNvSpPr/>
          <p:nvPr/>
        </p:nvSpPr>
        <p:spPr>
          <a:xfrm>
            <a:off x="3134197" y="8115094"/>
            <a:ext cx="712789" cy="711122"/>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6" name="TextBox 15"/>
          <p:cNvSpPr txBox="1"/>
          <p:nvPr/>
        </p:nvSpPr>
        <p:spPr>
          <a:xfrm>
            <a:off x="18952" y="10036259"/>
            <a:ext cx="2965877" cy="253916"/>
          </a:xfrm>
          <a:prstGeom prst="rect">
            <a:avLst/>
          </a:prstGeom>
          <a:noFill/>
        </p:spPr>
        <p:txBody>
          <a:bodyPr wrap="none" rtlCol="0">
            <a:spAutoFit/>
          </a:bodyPr>
          <a:lstStyle/>
          <a:p>
            <a:pPr defTabSz="685800"/>
            <a:r>
              <a:rPr lang="en-US" sz="1050" dirty="0" smtClean="0">
                <a:solidFill>
                  <a:schemeClr val="bg1"/>
                </a:solidFill>
                <a:latin typeface="Raleway" panose="020B0003030101060003" pitchFamily="34" charset="0"/>
              </a:rPr>
              <a:t>Image: F5 Deploy by Mike Wood / CC by 2.0</a:t>
            </a:r>
          </a:p>
        </p:txBody>
      </p:sp>
    </p:spTree>
    <p:extLst>
      <p:ext uri="{BB962C8B-B14F-4D97-AF65-F5344CB8AC3E}">
        <p14:creationId xmlns:p14="http://schemas.microsoft.com/office/powerpoint/2010/main" val="245060032"/>
      </p:ext>
    </p:extLst>
  </p:cSld>
  <p:clrMapOvr>
    <a:masterClrMapping/>
  </p:clrMapOvr>
  <p:transition spd="slow">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7"/>
          <p:cNvSpPr/>
          <p:nvPr/>
        </p:nvSpPr>
        <p:spPr>
          <a:xfrm>
            <a:off x="14964589" y="3234625"/>
            <a:ext cx="8519376" cy="6990365"/>
          </a:xfrm>
          <a:prstGeom prst="arc">
            <a:avLst>
              <a:gd name="adj1" fmla="val 6288237"/>
              <a:gd name="adj2" fmla="val 1601909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9" name="Picture 6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291554" y="6315110"/>
            <a:ext cx="2742154" cy="2950990"/>
          </a:xfrm>
          <a:prstGeom prst="rect">
            <a:avLst/>
          </a:prstGeom>
        </p:spPr>
      </p:pic>
      <p:pic>
        <p:nvPicPr>
          <p:cNvPr id="70" name="Picture 6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096258" y="4803046"/>
            <a:ext cx="2742154" cy="2950990"/>
          </a:xfrm>
          <a:prstGeom prst="rect">
            <a:avLst/>
          </a:prstGeom>
        </p:spPr>
      </p:pic>
      <p:pic>
        <p:nvPicPr>
          <p:cNvPr id="71" name="Picture 7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903168" y="3234625"/>
            <a:ext cx="2742154" cy="2950990"/>
          </a:xfrm>
          <a:prstGeom prst="rect">
            <a:avLst/>
          </a:prstGeom>
        </p:spPr>
      </p:pic>
      <p:pic>
        <p:nvPicPr>
          <p:cNvPr id="72" name="Picture 7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5861111" y="7678378"/>
            <a:ext cx="2742154" cy="2950990"/>
          </a:xfrm>
          <a:prstGeom prst="rect">
            <a:avLst/>
          </a:prstGeom>
        </p:spPr>
      </p:pic>
      <p:pic>
        <p:nvPicPr>
          <p:cNvPr id="73" name="Picture 7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6640807" y="1949231"/>
            <a:ext cx="2742154" cy="2950990"/>
          </a:xfrm>
          <a:prstGeom prst="rect">
            <a:avLst/>
          </a:prstGeom>
        </p:spPr>
      </p:pic>
      <p:grpSp>
        <p:nvGrpSpPr>
          <p:cNvPr id="82" name="Group 81"/>
          <p:cNvGrpSpPr/>
          <p:nvPr/>
        </p:nvGrpSpPr>
        <p:grpSpPr>
          <a:xfrm>
            <a:off x="11060678" y="6400539"/>
            <a:ext cx="996804" cy="994178"/>
            <a:chOff x="4687838" y="7058636"/>
            <a:chExt cx="1298386" cy="1209136"/>
          </a:xfrm>
        </p:grpSpPr>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7838" y="7058636"/>
              <a:ext cx="1298386" cy="1209136"/>
            </a:xfrm>
            <a:prstGeom prst="rect">
              <a:avLst/>
            </a:prstGeom>
          </p:spPr>
        </p:pic>
        <p:sp>
          <p:nvSpPr>
            <p:cNvPr id="11" name="TextBox 10"/>
            <p:cNvSpPr txBox="1"/>
            <p:nvPr/>
          </p:nvSpPr>
          <p:spPr>
            <a:xfrm>
              <a:off x="5363318" y="7521299"/>
              <a:ext cx="526592" cy="486621"/>
            </a:xfrm>
            <a:prstGeom prst="rect">
              <a:avLst/>
            </a:prstGeom>
            <a:noFill/>
          </p:spPr>
          <p:txBody>
            <a:bodyPr wrap="none" rtlCol="0">
              <a:spAutoFit/>
            </a:bodyPr>
            <a:lstStyle/>
            <a:p>
              <a:r>
                <a:rPr lang="en-US" sz="2000" dirty="0" smtClean="0">
                  <a:solidFill>
                    <a:schemeClr val="bg1"/>
                  </a:solidFill>
                </a:rPr>
                <a:t>P</a:t>
              </a:r>
              <a:r>
                <a:rPr lang="en-US" sz="2000" baseline="-25000" dirty="0" smtClean="0">
                  <a:solidFill>
                    <a:schemeClr val="bg1"/>
                  </a:solidFill>
                </a:rPr>
                <a:t>1</a:t>
              </a:r>
              <a:endParaRPr lang="en-US" baseline="-25000" dirty="0">
                <a:solidFill>
                  <a:schemeClr val="bg1"/>
                </a:solidFill>
              </a:endParaRPr>
            </a:p>
          </p:txBody>
        </p:sp>
      </p:grpSp>
      <p:grpSp>
        <p:nvGrpSpPr>
          <p:cNvPr id="83" name="Group 82"/>
          <p:cNvGrpSpPr/>
          <p:nvPr/>
        </p:nvGrpSpPr>
        <p:grpSpPr>
          <a:xfrm>
            <a:off x="10770435" y="6544541"/>
            <a:ext cx="996804" cy="994178"/>
            <a:chOff x="4687838" y="7058636"/>
            <a:chExt cx="1298386" cy="1209136"/>
          </a:xfrm>
        </p:grpSpPr>
        <p:pic>
          <p:nvPicPr>
            <p:cNvPr id="84" name="Picture 8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87838" y="7058636"/>
              <a:ext cx="1298386" cy="1209136"/>
            </a:xfrm>
            <a:prstGeom prst="rect">
              <a:avLst/>
            </a:prstGeom>
          </p:spPr>
        </p:pic>
        <p:sp>
          <p:nvSpPr>
            <p:cNvPr id="85" name="TextBox 84"/>
            <p:cNvSpPr txBox="1"/>
            <p:nvPr/>
          </p:nvSpPr>
          <p:spPr>
            <a:xfrm>
              <a:off x="5363318" y="7521299"/>
              <a:ext cx="507799" cy="486621"/>
            </a:xfrm>
            <a:prstGeom prst="rect">
              <a:avLst/>
            </a:prstGeom>
            <a:noFill/>
          </p:spPr>
          <p:txBody>
            <a:bodyPr wrap="none" rtlCol="0">
              <a:spAutoFit/>
            </a:bodyPr>
            <a:lstStyle/>
            <a:p>
              <a:r>
                <a:rPr lang="en-US" sz="2000" dirty="0">
                  <a:solidFill>
                    <a:schemeClr val="bg1"/>
                  </a:solidFill>
                </a:rPr>
                <a:t>S</a:t>
              </a:r>
              <a:r>
                <a:rPr lang="en-US" sz="2000" baseline="-25000" dirty="0" smtClean="0">
                  <a:solidFill>
                    <a:schemeClr val="bg1"/>
                  </a:solidFill>
                </a:rPr>
                <a:t>1</a:t>
              </a:r>
              <a:endParaRPr lang="en-US" baseline="-25000" dirty="0">
                <a:solidFill>
                  <a:schemeClr val="bg1"/>
                </a:solidFill>
              </a:endParaRPr>
            </a:p>
          </p:txBody>
        </p:sp>
      </p:grpSp>
      <p:grpSp>
        <p:nvGrpSpPr>
          <p:cNvPr id="86" name="Group 85"/>
          <p:cNvGrpSpPr/>
          <p:nvPr/>
        </p:nvGrpSpPr>
        <p:grpSpPr>
          <a:xfrm>
            <a:off x="10965731" y="6461163"/>
            <a:ext cx="996804" cy="994178"/>
            <a:chOff x="4687838" y="7058636"/>
            <a:chExt cx="1298386" cy="1209136"/>
          </a:xfrm>
        </p:grpSpPr>
        <p:pic>
          <p:nvPicPr>
            <p:cNvPr id="87" name="Picture 8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87838" y="7058636"/>
              <a:ext cx="1298386" cy="1209136"/>
            </a:xfrm>
            <a:prstGeom prst="rect">
              <a:avLst/>
            </a:prstGeom>
          </p:spPr>
        </p:pic>
        <p:sp>
          <p:nvSpPr>
            <p:cNvPr id="88" name="TextBox 87"/>
            <p:cNvSpPr txBox="1"/>
            <p:nvPr/>
          </p:nvSpPr>
          <p:spPr>
            <a:xfrm>
              <a:off x="5363318" y="7521299"/>
              <a:ext cx="507799" cy="486621"/>
            </a:xfrm>
            <a:prstGeom prst="rect">
              <a:avLst/>
            </a:prstGeom>
            <a:noFill/>
          </p:spPr>
          <p:txBody>
            <a:bodyPr wrap="none" rtlCol="0">
              <a:spAutoFit/>
            </a:bodyPr>
            <a:lstStyle/>
            <a:p>
              <a:r>
                <a:rPr lang="en-US" sz="2000" dirty="0">
                  <a:solidFill>
                    <a:schemeClr val="bg1"/>
                  </a:solidFill>
                </a:rPr>
                <a:t>S</a:t>
              </a:r>
              <a:r>
                <a:rPr lang="en-US" sz="2000" baseline="-25000" dirty="0" smtClean="0">
                  <a:solidFill>
                    <a:schemeClr val="bg1"/>
                  </a:solidFill>
                </a:rPr>
                <a:t>1</a:t>
              </a:r>
              <a:endParaRPr lang="en-US" baseline="-25000" dirty="0">
                <a:solidFill>
                  <a:schemeClr val="bg1"/>
                </a:solidFill>
              </a:endParaRPr>
            </a:p>
          </p:txBody>
        </p:sp>
      </p:grpSp>
      <p:grpSp>
        <p:nvGrpSpPr>
          <p:cNvPr id="89" name="Group 88"/>
          <p:cNvGrpSpPr/>
          <p:nvPr/>
        </p:nvGrpSpPr>
        <p:grpSpPr>
          <a:xfrm>
            <a:off x="10692499" y="6448046"/>
            <a:ext cx="991758" cy="1045651"/>
            <a:chOff x="4687838" y="7058636"/>
            <a:chExt cx="1298386" cy="1209136"/>
          </a:xfrm>
        </p:grpSpPr>
        <p:pic>
          <p:nvPicPr>
            <p:cNvPr id="90" name="Picture 89"/>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87838" y="7058636"/>
              <a:ext cx="1298386" cy="1209136"/>
            </a:xfrm>
            <a:prstGeom prst="rect">
              <a:avLst/>
            </a:prstGeom>
          </p:spPr>
        </p:pic>
        <p:sp>
          <p:nvSpPr>
            <p:cNvPr id="91" name="TextBox 90"/>
            <p:cNvSpPr txBox="1"/>
            <p:nvPr/>
          </p:nvSpPr>
          <p:spPr>
            <a:xfrm>
              <a:off x="5363318" y="7521300"/>
              <a:ext cx="502061" cy="538609"/>
            </a:xfrm>
            <a:prstGeom prst="rect">
              <a:avLst/>
            </a:prstGeom>
            <a:noFill/>
          </p:spPr>
          <p:txBody>
            <a:bodyPr wrap="none" rtlCol="0">
              <a:spAutoFit/>
            </a:bodyPr>
            <a:lstStyle/>
            <a:p>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grpSp>
      <p:sp>
        <p:nvSpPr>
          <p:cNvPr id="9" name="Line Callout 1 (Accent Bar) 8"/>
          <p:cNvSpPr/>
          <p:nvPr/>
        </p:nvSpPr>
        <p:spPr>
          <a:xfrm flipH="1">
            <a:off x="9501844" y="6278541"/>
            <a:ext cx="2633574" cy="1384663"/>
          </a:xfrm>
          <a:prstGeom prst="accentCallout1">
            <a:avLst>
              <a:gd name="adj1" fmla="val 22524"/>
              <a:gd name="adj2" fmla="val -7837"/>
              <a:gd name="adj3" fmla="val 104952"/>
              <a:gd name="adj4" fmla="val -81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7" name="Group 6"/>
          <p:cNvGrpSpPr/>
          <p:nvPr/>
        </p:nvGrpSpPr>
        <p:grpSpPr>
          <a:xfrm>
            <a:off x="8515830" y="3720938"/>
            <a:ext cx="1935244" cy="1635089"/>
            <a:chOff x="8319099" y="4726522"/>
            <a:chExt cx="1996203" cy="1844095"/>
          </a:xfrm>
        </p:grpSpPr>
        <p:sp>
          <p:nvSpPr>
            <p:cNvPr id="2" name="Rectangle 1"/>
            <p:cNvSpPr/>
            <p:nvPr/>
          </p:nvSpPr>
          <p:spPr>
            <a:xfrm>
              <a:off x="8319099" y="5133703"/>
              <a:ext cx="524455" cy="143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915635" y="5133703"/>
              <a:ext cx="1399667" cy="143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8595084" y="4728548"/>
              <a:ext cx="289994" cy="391079"/>
            </a:xfrm>
            <a:custGeom>
              <a:avLst/>
              <a:gdLst>
                <a:gd name="connsiteX0" fmla="*/ 287659 w 289994"/>
                <a:gd name="connsiteY0" fmla="*/ 379029 h 391079"/>
                <a:gd name="connsiteX1" fmla="*/ 91716 w 289994"/>
                <a:gd name="connsiteY1" fmla="*/ 326778 h 391079"/>
                <a:gd name="connsiteX2" fmla="*/ 276 w 289994"/>
                <a:gd name="connsiteY2" fmla="*/ 143898 h 391079"/>
                <a:gd name="connsiteX3" fmla="*/ 117842 w 289994"/>
                <a:gd name="connsiteY3" fmla="*/ 206 h 391079"/>
                <a:gd name="connsiteX4" fmla="*/ 196219 w 289994"/>
                <a:gd name="connsiteY4" fmla="*/ 117772 h 391079"/>
                <a:gd name="connsiteX5" fmla="*/ 287659 w 289994"/>
                <a:gd name="connsiteY5" fmla="*/ 379029 h 39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4" h="391079">
                  <a:moveTo>
                    <a:pt x="287659" y="379029"/>
                  </a:moveTo>
                  <a:cubicBezTo>
                    <a:pt x="270242" y="413863"/>
                    <a:pt x="139613" y="365966"/>
                    <a:pt x="91716" y="326778"/>
                  </a:cubicBezTo>
                  <a:cubicBezTo>
                    <a:pt x="43819" y="287590"/>
                    <a:pt x="-4078" y="198327"/>
                    <a:pt x="276" y="143898"/>
                  </a:cubicBezTo>
                  <a:cubicBezTo>
                    <a:pt x="4630" y="89469"/>
                    <a:pt x="85185" y="4560"/>
                    <a:pt x="117842" y="206"/>
                  </a:cubicBezTo>
                  <a:cubicBezTo>
                    <a:pt x="150499" y="-4148"/>
                    <a:pt x="172271" y="61166"/>
                    <a:pt x="196219" y="117772"/>
                  </a:cubicBezTo>
                  <a:cubicBezTo>
                    <a:pt x="220167" y="174378"/>
                    <a:pt x="305076" y="344195"/>
                    <a:pt x="287659" y="379029"/>
                  </a:cubicBezTo>
                  <a:close/>
                </a:path>
              </a:pathLst>
            </a:cu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flipH="1">
              <a:off x="8909339" y="4726522"/>
              <a:ext cx="289994" cy="391079"/>
            </a:xfrm>
            <a:custGeom>
              <a:avLst/>
              <a:gdLst>
                <a:gd name="connsiteX0" fmla="*/ 287659 w 289994"/>
                <a:gd name="connsiteY0" fmla="*/ 379029 h 391079"/>
                <a:gd name="connsiteX1" fmla="*/ 91716 w 289994"/>
                <a:gd name="connsiteY1" fmla="*/ 326778 h 391079"/>
                <a:gd name="connsiteX2" fmla="*/ 276 w 289994"/>
                <a:gd name="connsiteY2" fmla="*/ 143898 h 391079"/>
                <a:gd name="connsiteX3" fmla="*/ 117842 w 289994"/>
                <a:gd name="connsiteY3" fmla="*/ 206 h 391079"/>
                <a:gd name="connsiteX4" fmla="*/ 196219 w 289994"/>
                <a:gd name="connsiteY4" fmla="*/ 117772 h 391079"/>
                <a:gd name="connsiteX5" fmla="*/ 287659 w 289994"/>
                <a:gd name="connsiteY5" fmla="*/ 379029 h 39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4" h="391079">
                  <a:moveTo>
                    <a:pt x="287659" y="379029"/>
                  </a:moveTo>
                  <a:cubicBezTo>
                    <a:pt x="270242" y="413863"/>
                    <a:pt x="139613" y="365966"/>
                    <a:pt x="91716" y="326778"/>
                  </a:cubicBezTo>
                  <a:cubicBezTo>
                    <a:pt x="43819" y="287590"/>
                    <a:pt x="-4078" y="198327"/>
                    <a:pt x="276" y="143898"/>
                  </a:cubicBezTo>
                  <a:cubicBezTo>
                    <a:pt x="4630" y="89469"/>
                    <a:pt x="85185" y="4560"/>
                    <a:pt x="117842" y="206"/>
                  </a:cubicBezTo>
                  <a:cubicBezTo>
                    <a:pt x="150499" y="-4148"/>
                    <a:pt x="172271" y="61166"/>
                    <a:pt x="196219" y="117772"/>
                  </a:cubicBezTo>
                  <a:cubicBezTo>
                    <a:pt x="220167" y="174378"/>
                    <a:pt x="305076" y="344195"/>
                    <a:pt x="287659" y="379029"/>
                  </a:cubicBezTo>
                  <a:close/>
                </a:path>
              </a:pathLst>
            </a:cu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823983" y="1775769"/>
            <a:ext cx="1691847" cy="1691847"/>
          </a:xfrm>
          <a:prstGeom prst="rect">
            <a:avLst/>
          </a:prstGeom>
        </p:spPr>
      </p:pic>
      <p:sp>
        <p:nvSpPr>
          <p:cNvPr id="19" name="TextBox 18"/>
          <p:cNvSpPr txBox="1"/>
          <p:nvPr/>
        </p:nvSpPr>
        <p:spPr>
          <a:xfrm>
            <a:off x="1566246" y="151222"/>
            <a:ext cx="15158682" cy="1154411"/>
          </a:xfrm>
          <a:prstGeom prst="rect">
            <a:avLst/>
          </a:prstGeom>
          <a:noFill/>
        </p:spPr>
        <p:txBody>
          <a:bodyPr wrap="square" lIns="137407" tIns="68703" rIns="137407" bIns="68703" rtlCol="0">
            <a:spAutoFit/>
          </a:bodyPr>
          <a:lstStyle/>
          <a:p>
            <a:pPr algn="ctr"/>
            <a:r>
              <a:rPr lang="en-US" sz="6600" dirty="0" smtClean="0">
                <a:latin typeface="Raleway" pitchFamily="34" charset="0"/>
                <a:ea typeface="Droid Sans" pitchFamily="34" charset="0"/>
                <a:cs typeface="Droid Sans" pitchFamily="34" charset="0"/>
              </a:rPr>
              <a:t>DEPLOYMENT</a:t>
            </a:r>
            <a:endParaRPr lang="en-US" sz="6600" dirty="0">
              <a:solidFill>
                <a:srgbClr val="2677AE"/>
              </a:solidFill>
              <a:latin typeface="Raleway" pitchFamily="34" charset="0"/>
              <a:ea typeface="Droid Sans" pitchFamily="34" charset="0"/>
              <a:cs typeface="Droid Sans" pitchFamily="34" charset="0"/>
            </a:endParaRPr>
          </a:p>
        </p:txBody>
      </p:sp>
      <p:sp>
        <p:nvSpPr>
          <p:cNvPr id="20" name="Oval 19"/>
          <p:cNvSpPr/>
          <p:nvPr/>
        </p:nvSpPr>
        <p:spPr>
          <a:xfrm>
            <a:off x="547497" y="2203207"/>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21" name="TextBox 20"/>
          <p:cNvSpPr txBox="1"/>
          <p:nvPr/>
        </p:nvSpPr>
        <p:spPr>
          <a:xfrm>
            <a:off x="1344148" y="2187952"/>
            <a:ext cx="3260854" cy="692711"/>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Service Package</a:t>
            </a:r>
            <a:endParaRPr lang="en-US" sz="3600" dirty="0">
              <a:latin typeface="Oswald" pitchFamily="2" charset="0"/>
              <a:ea typeface="Open Sans" pitchFamily="34" charset="0"/>
              <a:cs typeface="Open Sans" pitchFamily="34" charset="0"/>
            </a:endParaRPr>
          </a:p>
        </p:txBody>
      </p:sp>
      <p:sp>
        <p:nvSpPr>
          <p:cNvPr id="22" name="Rectangle 21"/>
          <p:cNvSpPr/>
          <p:nvPr/>
        </p:nvSpPr>
        <p:spPr>
          <a:xfrm>
            <a:off x="1344148" y="2698828"/>
            <a:ext cx="4270203" cy="510003"/>
          </a:xfrm>
          <a:prstGeom prst="rect">
            <a:avLst/>
          </a:prstGeom>
        </p:spPr>
        <p:txBody>
          <a:bodyPr wrap="square" lIns="137407" tIns="68703" rIns="137407" bIns="68703">
            <a:spAutoFit/>
          </a:bodyPr>
          <a:lstStyle/>
          <a:p>
            <a:pPr>
              <a:lnSpc>
                <a:spcPct val="150000"/>
              </a:lnSpc>
            </a:pPr>
            <a:r>
              <a:rPr lang="en-US" sz="1800" dirty="0" smtClean="0">
                <a:solidFill>
                  <a:srgbClr val="848388"/>
                </a:solidFill>
                <a:latin typeface="Open Sans" pitchFamily="34" charset="0"/>
                <a:ea typeface="Open Sans" pitchFamily="34" charset="0"/>
                <a:cs typeface="Open Sans" pitchFamily="34" charset="0"/>
              </a:rPr>
              <a:t>Code + Configuration</a:t>
            </a:r>
            <a:endParaRPr lang="en-US" sz="1800" dirty="0">
              <a:solidFill>
                <a:srgbClr val="848388"/>
              </a:solidFill>
              <a:latin typeface="Open Sans" pitchFamily="34" charset="0"/>
              <a:ea typeface="Open Sans" pitchFamily="34" charset="0"/>
              <a:cs typeface="Open Sans" pitchFamily="34" charset="0"/>
            </a:endParaRPr>
          </a:p>
        </p:txBody>
      </p:sp>
      <p:sp>
        <p:nvSpPr>
          <p:cNvPr id="23" name="Oval 22"/>
          <p:cNvSpPr/>
          <p:nvPr/>
        </p:nvSpPr>
        <p:spPr>
          <a:xfrm>
            <a:off x="547497" y="3876282"/>
            <a:ext cx="663754" cy="662201"/>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24" name="TextBox 23"/>
          <p:cNvSpPr txBox="1"/>
          <p:nvPr/>
        </p:nvSpPr>
        <p:spPr>
          <a:xfrm>
            <a:off x="1344148" y="3861027"/>
            <a:ext cx="4060364"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Application Package</a:t>
            </a:r>
            <a:endParaRPr lang="en-US" sz="3600" dirty="0">
              <a:latin typeface="Oswald" pitchFamily="2" charset="0"/>
              <a:ea typeface="Open Sans" pitchFamily="34" charset="0"/>
              <a:cs typeface="Open Sans" pitchFamily="34" charset="0"/>
            </a:endParaRPr>
          </a:p>
        </p:txBody>
      </p:sp>
      <p:sp>
        <p:nvSpPr>
          <p:cNvPr id="25" name="Rectangle 24"/>
          <p:cNvSpPr/>
          <p:nvPr/>
        </p:nvSpPr>
        <p:spPr>
          <a:xfrm>
            <a:off x="1344146" y="4404367"/>
            <a:ext cx="4270203" cy="969745"/>
          </a:xfrm>
          <a:prstGeom prst="rect">
            <a:avLst/>
          </a:prstGeom>
        </p:spPr>
        <p:txBody>
          <a:bodyPr wrap="square" lIns="137407" tIns="68703" rIns="137407" bIns="68703">
            <a:spAutoFit/>
          </a:bodyPr>
          <a:lstStyle/>
          <a:p>
            <a:pPr>
              <a:lnSpc>
                <a:spcPct val="150000"/>
              </a:lnSpc>
            </a:pPr>
            <a:r>
              <a:rPr lang="en-US" sz="1800" dirty="0" smtClean="0">
                <a:solidFill>
                  <a:srgbClr val="848388"/>
                </a:solidFill>
                <a:latin typeface="Open Sans" pitchFamily="34" charset="0"/>
                <a:ea typeface="Open Sans" pitchFamily="34" charset="0"/>
                <a:cs typeface="Open Sans" pitchFamily="34" charset="0"/>
              </a:rPr>
              <a:t>One or more Service Packages + Configuration</a:t>
            </a:r>
            <a:endParaRPr lang="en-US" sz="1800" dirty="0">
              <a:solidFill>
                <a:srgbClr val="848388"/>
              </a:solidFill>
              <a:latin typeface="Open Sans" pitchFamily="34" charset="0"/>
              <a:ea typeface="Open Sans" pitchFamily="34" charset="0"/>
              <a:cs typeface="Open Sans" pitchFamily="34" charset="0"/>
            </a:endParaRPr>
          </a:p>
        </p:txBody>
      </p:sp>
      <p:grpSp>
        <p:nvGrpSpPr>
          <p:cNvPr id="13" name="Group 12"/>
          <p:cNvGrpSpPr/>
          <p:nvPr/>
        </p:nvGrpSpPr>
        <p:grpSpPr>
          <a:xfrm>
            <a:off x="7020713" y="2187952"/>
            <a:ext cx="1298386" cy="1209136"/>
            <a:chOff x="524781" y="4289285"/>
            <a:chExt cx="2215802" cy="2215802"/>
          </a:xfrm>
        </p:grpSpPr>
        <p:pic>
          <p:nvPicPr>
            <p:cNvPr id="14" name="Picture 13"/>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15" name="Picture 14"/>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16" name="Picture 15"/>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29" name="Group 28"/>
          <p:cNvGrpSpPr/>
          <p:nvPr/>
        </p:nvGrpSpPr>
        <p:grpSpPr>
          <a:xfrm>
            <a:off x="4687838" y="2038178"/>
            <a:ext cx="843677" cy="1168261"/>
            <a:chOff x="364820" y="1331439"/>
            <a:chExt cx="1142594" cy="1370988"/>
          </a:xfrm>
        </p:grpSpPr>
        <p:pic>
          <p:nvPicPr>
            <p:cNvPr id="30" name="Picture 29"/>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364820" y="1331439"/>
              <a:ext cx="1037417" cy="1037417"/>
            </a:xfrm>
            <a:prstGeom prst="rect">
              <a:avLst/>
            </a:prstGeom>
          </p:spPr>
        </p:pic>
        <p:sp>
          <p:nvSpPr>
            <p:cNvPr id="31" name="TextBox 30"/>
            <p:cNvSpPr txBox="1"/>
            <p:nvPr/>
          </p:nvSpPr>
          <p:spPr>
            <a:xfrm>
              <a:off x="486202" y="2305124"/>
              <a:ext cx="1021212" cy="397303"/>
            </a:xfrm>
            <a:prstGeom prst="rect">
              <a:avLst/>
            </a:prstGeom>
            <a:noFill/>
            <a:ln w="22225">
              <a:noFill/>
            </a:ln>
          </p:spPr>
          <p:txBody>
            <a:bodyPr wrap="square" rtlCol="0">
              <a:spAutoFit/>
            </a:bodyPr>
            <a:lstStyle/>
            <a:p>
              <a:r>
                <a:rPr lang="en-US" sz="1600" dirty="0" smtClean="0">
                  <a:latin typeface="Raleway" panose="020B0003030101060003" pitchFamily="34" charset="0"/>
                </a:rPr>
                <a:t>Code</a:t>
              </a:r>
              <a:endParaRPr lang="en-US" sz="2000" dirty="0">
                <a:latin typeface="Raleway" panose="020B0003030101060003" pitchFamily="34" charset="0"/>
              </a:endParaRPr>
            </a:p>
          </p:txBody>
        </p:sp>
      </p:grpSp>
      <p:grpSp>
        <p:nvGrpSpPr>
          <p:cNvPr id="32" name="Group 31"/>
          <p:cNvGrpSpPr/>
          <p:nvPr/>
        </p:nvGrpSpPr>
        <p:grpSpPr>
          <a:xfrm>
            <a:off x="5642255" y="2038178"/>
            <a:ext cx="965612" cy="1165784"/>
            <a:chOff x="1537439" y="1331439"/>
            <a:chExt cx="1033769" cy="1380193"/>
          </a:xfrm>
        </p:grpSpPr>
        <p:pic>
          <p:nvPicPr>
            <p:cNvPr id="33" name="Picture 32"/>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1537439" y="1331439"/>
              <a:ext cx="1033769" cy="1033769"/>
            </a:xfrm>
            <a:prstGeom prst="rect">
              <a:avLst/>
            </a:prstGeom>
          </p:spPr>
        </p:pic>
        <p:sp>
          <p:nvSpPr>
            <p:cNvPr id="34" name="TextBox 33"/>
            <p:cNvSpPr txBox="1"/>
            <p:nvPr/>
          </p:nvSpPr>
          <p:spPr>
            <a:xfrm>
              <a:off x="1625667" y="2310812"/>
              <a:ext cx="945541" cy="400820"/>
            </a:xfrm>
            <a:prstGeom prst="rect">
              <a:avLst/>
            </a:prstGeom>
            <a:noFill/>
            <a:ln w="22225">
              <a:noFill/>
            </a:ln>
          </p:spPr>
          <p:txBody>
            <a:bodyPr wrap="square" rtlCol="0">
              <a:spAutoFit/>
            </a:bodyPr>
            <a:lstStyle/>
            <a:p>
              <a:r>
                <a:rPr lang="en-US" sz="1600" dirty="0" err="1" smtClean="0">
                  <a:latin typeface="Raleway" panose="020B0003030101060003" pitchFamily="34" charset="0"/>
                </a:rPr>
                <a:t>Config</a:t>
              </a:r>
              <a:endParaRPr lang="en-US" sz="2000" dirty="0">
                <a:latin typeface="Raleway" panose="020B0003030101060003" pitchFamily="34" charset="0"/>
              </a:endParaRPr>
            </a:p>
          </p:txBody>
        </p:sp>
      </p:grpSp>
      <p:grpSp>
        <p:nvGrpSpPr>
          <p:cNvPr id="59" name="Group 58"/>
          <p:cNvGrpSpPr/>
          <p:nvPr/>
        </p:nvGrpSpPr>
        <p:grpSpPr>
          <a:xfrm>
            <a:off x="7020713" y="4173550"/>
            <a:ext cx="965612" cy="1165784"/>
            <a:chOff x="1537439" y="1331439"/>
            <a:chExt cx="1033769" cy="1380193"/>
          </a:xfrm>
        </p:grpSpPr>
        <p:pic>
          <p:nvPicPr>
            <p:cNvPr id="60" name="Picture 59"/>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1537439" y="1331439"/>
              <a:ext cx="1033769" cy="1033769"/>
            </a:xfrm>
            <a:prstGeom prst="rect">
              <a:avLst/>
            </a:prstGeom>
          </p:spPr>
        </p:pic>
        <p:sp>
          <p:nvSpPr>
            <p:cNvPr id="61" name="TextBox 60"/>
            <p:cNvSpPr txBox="1"/>
            <p:nvPr/>
          </p:nvSpPr>
          <p:spPr>
            <a:xfrm>
              <a:off x="1625667" y="2310812"/>
              <a:ext cx="945541" cy="400820"/>
            </a:xfrm>
            <a:prstGeom prst="rect">
              <a:avLst/>
            </a:prstGeom>
            <a:noFill/>
            <a:ln w="22225">
              <a:noFill/>
            </a:ln>
          </p:spPr>
          <p:txBody>
            <a:bodyPr wrap="square" rtlCol="0">
              <a:spAutoFit/>
            </a:bodyPr>
            <a:lstStyle/>
            <a:p>
              <a:r>
                <a:rPr lang="en-US" sz="1600" dirty="0" err="1" smtClean="0">
                  <a:latin typeface="Raleway" panose="020B0003030101060003" pitchFamily="34" charset="0"/>
                </a:rPr>
                <a:t>Config</a:t>
              </a:r>
              <a:endParaRPr lang="en-US" sz="2000" dirty="0">
                <a:latin typeface="Raleway" panose="020B0003030101060003" pitchFamily="34" charset="0"/>
              </a:endParaRPr>
            </a:p>
          </p:txBody>
        </p:sp>
      </p:grpSp>
      <p:grpSp>
        <p:nvGrpSpPr>
          <p:cNvPr id="65" name="Group 64"/>
          <p:cNvGrpSpPr/>
          <p:nvPr/>
        </p:nvGrpSpPr>
        <p:grpSpPr>
          <a:xfrm>
            <a:off x="5552441" y="4105552"/>
            <a:ext cx="1298386" cy="1209136"/>
            <a:chOff x="524781" y="4289285"/>
            <a:chExt cx="2215802" cy="2215802"/>
          </a:xfrm>
        </p:grpSpPr>
        <p:pic>
          <p:nvPicPr>
            <p:cNvPr id="66" name="Picture 65"/>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67" name="Picture 66"/>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68" name="Picture 67"/>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74" name="TextBox 73"/>
          <p:cNvSpPr txBox="1"/>
          <p:nvPr/>
        </p:nvSpPr>
        <p:spPr>
          <a:xfrm>
            <a:off x="15603779" y="9702895"/>
            <a:ext cx="1234633" cy="538609"/>
          </a:xfrm>
          <a:prstGeom prst="rect">
            <a:avLst/>
          </a:prstGeom>
          <a:noFill/>
        </p:spPr>
        <p:txBody>
          <a:bodyPr wrap="none" rtlCol="0">
            <a:spAutoFit/>
          </a:bodyPr>
          <a:lstStyle/>
          <a:p>
            <a:r>
              <a:rPr lang="en-US" dirty="0" smtClean="0">
                <a:latin typeface="Oswald" panose="02000503000000000000" pitchFamily="2" charset="0"/>
              </a:rPr>
              <a:t>Cluster</a:t>
            </a:r>
            <a:endParaRPr lang="en-US" dirty="0">
              <a:latin typeface="Oswald" panose="02000503000000000000" pitchFamily="2" charset="0"/>
            </a:endParaRPr>
          </a:p>
        </p:txBody>
      </p:sp>
      <p:sp>
        <p:nvSpPr>
          <p:cNvPr id="10" name="TextBox 9"/>
          <p:cNvSpPr txBox="1"/>
          <p:nvPr/>
        </p:nvSpPr>
        <p:spPr>
          <a:xfrm>
            <a:off x="9849455" y="7678378"/>
            <a:ext cx="1938351" cy="538609"/>
          </a:xfrm>
          <a:prstGeom prst="rect">
            <a:avLst/>
          </a:prstGeom>
          <a:noFill/>
        </p:spPr>
        <p:txBody>
          <a:bodyPr wrap="none" rtlCol="0">
            <a:spAutoFit/>
          </a:bodyPr>
          <a:lstStyle/>
          <a:p>
            <a:r>
              <a:rPr lang="en-US" dirty="0" smtClean="0">
                <a:latin typeface="Oswald" panose="02000503000000000000" pitchFamily="2" charset="0"/>
              </a:rPr>
              <a:t>Image Store</a:t>
            </a:r>
            <a:endParaRPr lang="en-US" dirty="0">
              <a:latin typeface="Oswald" panose="02000503000000000000" pitchFamily="2" charset="0"/>
            </a:endParaRPr>
          </a:p>
        </p:txBody>
      </p:sp>
      <p:sp>
        <p:nvSpPr>
          <p:cNvPr id="53" name="TextBox 52"/>
          <p:cNvSpPr txBox="1"/>
          <p:nvPr/>
        </p:nvSpPr>
        <p:spPr>
          <a:xfrm>
            <a:off x="0" y="9705400"/>
            <a:ext cx="533400" cy="584775"/>
          </a:xfrm>
          <a:prstGeom prst="rect">
            <a:avLst/>
          </a:prstGeom>
          <a:noFill/>
        </p:spPr>
        <p:txBody>
          <a:bodyPr wrap="square" rtlCol="0">
            <a:spAutoFit/>
          </a:bodyPr>
          <a:lstStyle/>
          <a:p>
            <a:r>
              <a:rPr lang="en-US" sz="3200" b="1" dirty="0"/>
              <a:t>習</a:t>
            </a:r>
            <a:endParaRPr lang="en-US" sz="3200" dirty="0"/>
          </a:p>
        </p:txBody>
      </p:sp>
    </p:spTree>
    <p:extLst>
      <p:ext uri="{BB962C8B-B14F-4D97-AF65-F5344CB8AC3E}">
        <p14:creationId xmlns:p14="http://schemas.microsoft.com/office/powerpoint/2010/main" val="17984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29821E-6 4.66214E-6 L 0.0834 0.04612 " pathEditMode="relative" rAng="0" ptsTypes="AA">
                                      <p:cBhvr>
                                        <p:cTn id="26" dur="2000" fill="hold"/>
                                        <p:tgtEl>
                                          <p:spTgt spid="32"/>
                                        </p:tgtEl>
                                        <p:attrNameLst>
                                          <p:attrName>ppt_x</p:attrName>
                                          <p:attrName>ppt_y</p:attrName>
                                        </p:attrNameLst>
                                      </p:cBhvr>
                                      <p:rCtr x="4166" y="2299"/>
                                    </p:animMotion>
                                  </p:childTnLst>
                                </p:cTn>
                              </p:par>
                              <p:par>
                                <p:cTn id="27" presetID="42" presetClass="path" presetSubtype="0" accel="50000" decel="50000" fill="hold" nodeType="withEffect">
                                  <p:stCondLst>
                                    <p:cond delay="0"/>
                                  </p:stCondLst>
                                  <p:childTnLst>
                                    <p:animMotion origin="layout" path="M -1.78962E-6 3.88769E-7 L 0.13453 0.04443 " pathEditMode="relative" rAng="0" ptsTypes="AA">
                                      <p:cBhvr>
                                        <p:cTn id="28" dur="2000" fill="hold"/>
                                        <p:tgtEl>
                                          <p:spTgt spid="29"/>
                                        </p:tgtEl>
                                        <p:attrNameLst>
                                          <p:attrName>ppt_x</p:attrName>
                                          <p:attrName>ppt_y</p:attrName>
                                        </p:attrNameLst>
                                      </p:cBhvr>
                                      <p:rCtr x="6726" y="2222"/>
                                    </p:animMotion>
                                  </p:childTnLst>
                                </p:cTn>
                              </p:par>
                              <p:par>
                                <p:cTn id="29" presetID="6" presetClass="emph" presetSubtype="0" fill="hold" nodeType="withEffect">
                                  <p:stCondLst>
                                    <p:cond delay="0"/>
                                  </p:stCondLst>
                                  <p:childTnLst>
                                    <p:animScale>
                                      <p:cBhvr>
                                        <p:cTn id="30" dur="2000" fill="hold"/>
                                        <p:tgtEl>
                                          <p:spTgt spid="32"/>
                                        </p:tgtEl>
                                      </p:cBhvr>
                                      <p:by x="25000" y="25000"/>
                                    </p:animScale>
                                  </p:childTnLst>
                                </p:cTn>
                              </p:par>
                              <p:par>
                                <p:cTn id="31" presetID="6" presetClass="emph" presetSubtype="0" fill="hold" nodeType="withEffect">
                                  <p:stCondLst>
                                    <p:cond delay="0"/>
                                  </p:stCondLst>
                                  <p:childTnLst>
                                    <p:animScale>
                                      <p:cBhvr>
                                        <p:cTn id="32" dur="2000" fill="hold"/>
                                        <p:tgtEl>
                                          <p:spTgt spid="29"/>
                                        </p:tgtEl>
                                      </p:cBhvr>
                                      <p:by x="25000" y="25000"/>
                                    </p:animScale>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xit" presetSubtype="0" fill="hold" nodeType="withEffect">
                                  <p:stCondLst>
                                    <p:cond delay="0"/>
                                  </p:stCondLst>
                                  <p:childTnLst>
                                    <p:animEffect transition="out" filter="fade">
                                      <p:cBhvr>
                                        <p:cTn id="44" dur="500"/>
                                        <p:tgtEl>
                                          <p:spTgt spid="40"/>
                                        </p:tgtEl>
                                      </p:cBhvr>
                                    </p:animEffect>
                                    <p:set>
                                      <p:cBhvr>
                                        <p:cTn id="45" dur="1" fill="hold">
                                          <p:stCondLst>
                                            <p:cond delay="499"/>
                                          </p:stCondLst>
                                        </p:cTn>
                                        <p:tgtEl>
                                          <p:spTgt spid="4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nodeType="clickEffect">
                                  <p:stCondLst>
                                    <p:cond delay="0"/>
                                  </p:stCondLst>
                                  <p:childTnLst>
                                    <p:animMotion origin="layout" path="M -3.6452E-6 9.04042E-7 L 0.18088 0.04011 " pathEditMode="relative" rAng="0" ptsTypes="AA">
                                      <p:cBhvr>
                                        <p:cTn id="69" dur="2000" fill="hold"/>
                                        <p:tgtEl>
                                          <p:spTgt spid="65"/>
                                        </p:tgtEl>
                                        <p:attrNameLst>
                                          <p:attrName>ppt_x</p:attrName>
                                          <p:attrName>ppt_y</p:attrName>
                                        </p:attrNameLst>
                                      </p:cBhvr>
                                      <p:rCtr x="9044" y="2006"/>
                                    </p:animMotion>
                                  </p:childTnLst>
                                </p:cTn>
                              </p:par>
                              <p:par>
                                <p:cTn id="70" presetID="6" presetClass="emph" presetSubtype="0" fill="hold" nodeType="withEffect">
                                  <p:stCondLst>
                                    <p:cond delay="0"/>
                                  </p:stCondLst>
                                  <p:childTnLst>
                                    <p:animScale>
                                      <p:cBhvr>
                                        <p:cTn id="71" dur="2000" fill="hold"/>
                                        <p:tgtEl>
                                          <p:spTgt spid="65"/>
                                        </p:tgtEl>
                                      </p:cBhvr>
                                      <p:by x="25000" y="25000"/>
                                    </p:animScale>
                                  </p:childTnLst>
                                </p:cTn>
                              </p:par>
                              <p:par>
                                <p:cTn id="72" presetID="42" presetClass="path" presetSubtype="0" accel="50000" decel="50000" fill="hold" nodeType="withEffect">
                                  <p:stCondLst>
                                    <p:cond delay="0"/>
                                  </p:stCondLst>
                                  <p:childTnLst>
                                    <p:animMotion origin="layout" path="M -1.84517E-6 -3.02376E-6 L 0.14477 0.01003 " pathEditMode="relative" rAng="0" ptsTypes="AA">
                                      <p:cBhvr>
                                        <p:cTn id="73" dur="2000" fill="hold"/>
                                        <p:tgtEl>
                                          <p:spTgt spid="59"/>
                                        </p:tgtEl>
                                        <p:attrNameLst>
                                          <p:attrName>ppt_x</p:attrName>
                                          <p:attrName>ppt_y</p:attrName>
                                        </p:attrNameLst>
                                      </p:cBhvr>
                                      <p:rCtr x="7238" y="494"/>
                                    </p:animMotion>
                                  </p:childTnLst>
                                </p:cTn>
                              </p:par>
                              <p:par>
                                <p:cTn id="74" presetID="6" presetClass="emph" presetSubtype="0" fill="hold" nodeType="withEffect">
                                  <p:stCondLst>
                                    <p:cond delay="0"/>
                                  </p:stCondLst>
                                  <p:childTnLst>
                                    <p:animScale>
                                      <p:cBhvr>
                                        <p:cTn id="75" dur="2000" fill="hold"/>
                                        <p:tgtEl>
                                          <p:spTgt spid="59"/>
                                        </p:tgtEl>
                                      </p:cBhvr>
                                      <p:by x="25000" y="25000"/>
                                    </p:animScale>
                                  </p:childTnLst>
                                </p:cTn>
                              </p:par>
                              <p:par>
                                <p:cTn id="76" presetID="42" presetClass="path" presetSubtype="0" accel="50000" decel="50000" fill="hold" nodeType="withEffect">
                                  <p:stCondLst>
                                    <p:cond delay="0"/>
                                  </p:stCondLst>
                                  <p:childTnLst>
                                    <p:animMotion origin="layout" path="M -4.84638E-6 3.13792E-6 L 0.10624 0.15658 " pathEditMode="relative" rAng="0" ptsTypes="AA">
                                      <p:cBhvr>
                                        <p:cTn id="77" dur="2000" fill="hold"/>
                                        <p:tgtEl>
                                          <p:spTgt spid="13"/>
                                        </p:tgtEl>
                                        <p:attrNameLst>
                                          <p:attrName>ppt_x</p:attrName>
                                          <p:attrName>ppt_y</p:attrName>
                                        </p:attrNameLst>
                                      </p:cBhvr>
                                      <p:rCtr x="5312" y="7822"/>
                                    </p:animMotion>
                                  </p:childTnLst>
                                </p:cTn>
                              </p:par>
                              <p:par>
                                <p:cTn id="78" presetID="6" presetClass="emph" presetSubtype="0" fill="hold" nodeType="withEffect">
                                  <p:stCondLst>
                                    <p:cond delay="0"/>
                                  </p:stCondLst>
                                  <p:childTnLst>
                                    <p:animScale>
                                      <p:cBhvr>
                                        <p:cTn id="79" dur="2000" fill="hold"/>
                                        <p:tgtEl>
                                          <p:spTgt spid="13"/>
                                        </p:tgtEl>
                                      </p:cBhvr>
                                      <p:by x="25000" y="25000"/>
                                    </p:animScale>
                                  </p:childTnLst>
                                </p:cTn>
                              </p:par>
                            </p:childTnLst>
                          </p:cTn>
                        </p:par>
                        <p:par>
                          <p:cTn id="80" fill="hold">
                            <p:stCondLst>
                              <p:cond delay="2000"/>
                            </p:stCondLst>
                            <p:childTnLst>
                              <p:par>
                                <p:cTn id="81" presetID="1" presetClass="exit" presetSubtype="0" fill="hold" nodeType="afterEffect">
                                  <p:stCondLst>
                                    <p:cond delay="0"/>
                                  </p:stCondLst>
                                  <p:childTnLst>
                                    <p:set>
                                      <p:cBhvr>
                                        <p:cTn id="82" dur="1" fill="hold">
                                          <p:stCondLst>
                                            <p:cond delay="0"/>
                                          </p:stCondLst>
                                        </p:cTn>
                                        <p:tgtEl>
                                          <p:spTgt spid="13"/>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nodeType="afterEffect">
                                  <p:stCondLst>
                                    <p:cond delay="0"/>
                                  </p:stCondLst>
                                  <p:childTnLst>
                                    <p:set>
                                      <p:cBhvr>
                                        <p:cTn id="85" dur="1" fill="hold">
                                          <p:stCondLst>
                                            <p:cond delay="0"/>
                                          </p:stCondLst>
                                        </p:cTn>
                                        <p:tgtEl>
                                          <p:spTgt spid="65"/>
                                        </p:tgtEl>
                                        <p:attrNameLst>
                                          <p:attrName>style.visibility</p:attrName>
                                        </p:attrNameLst>
                                      </p:cBhvr>
                                      <p:to>
                                        <p:strVal val="hidden"/>
                                      </p:to>
                                    </p:set>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5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down)">
                                      <p:cBhvr>
                                        <p:cTn id="93" dur="500"/>
                                        <p:tgtEl>
                                          <p:spTgt spid="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wipe(down)">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nodeType="clickEffect">
                                  <p:stCondLst>
                                    <p:cond delay="0"/>
                                  </p:stCondLst>
                                  <p:childTnLst>
                                    <p:animMotion origin="layout" path="M 4.16594E-7 2.42826E-6 L 0.03194 0.20765 " pathEditMode="relative" rAng="0" ptsTypes="AA">
                                      <p:cBhvr>
                                        <p:cTn id="100" dur="2000" fill="hold"/>
                                        <p:tgtEl>
                                          <p:spTgt spid="7"/>
                                        </p:tgtEl>
                                        <p:attrNameLst>
                                          <p:attrName>ppt_x</p:attrName>
                                          <p:attrName>ppt_y</p:attrName>
                                        </p:attrNameLst>
                                      </p:cBhvr>
                                      <p:rCtr x="1597" y="10383"/>
                                    </p:animMotion>
                                  </p:childTnLst>
                                </p:cTn>
                              </p:par>
                              <p:par>
                                <p:cTn id="101" presetID="6" presetClass="emph" presetSubtype="0" fill="hold" nodeType="withEffect">
                                  <p:stCondLst>
                                    <p:cond delay="0"/>
                                  </p:stCondLst>
                                  <p:childTnLst>
                                    <p:animScale>
                                      <p:cBhvr>
                                        <p:cTn id="102" dur="2000" fill="hold"/>
                                        <p:tgtEl>
                                          <p:spTgt spid="7"/>
                                        </p:tgtEl>
                                      </p:cBhvr>
                                      <p:by x="50000" y="50000"/>
                                    </p:animScale>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1.5414E-6 2.19685E-6 L 0.23373 -0.22925 " pathEditMode="relative" rAng="0" ptsTypes="AA">
                                      <p:cBhvr>
                                        <p:cTn id="108" dur="2000" fill="hold"/>
                                        <p:tgtEl>
                                          <p:spTgt spid="82"/>
                                        </p:tgtEl>
                                        <p:attrNameLst>
                                          <p:attrName>ppt_x</p:attrName>
                                          <p:attrName>ppt_y</p:attrName>
                                        </p:attrNameLst>
                                      </p:cBhvr>
                                      <p:rCtr x="11682" y="-11463"/>
                                    </p:animMotion>
                                  </p:childTnLst>
                                </p:cTn>
                              </p:par>
                              <p:par>
                                <p:cTn id="109" presetID="1" presetClass="entr" presetSubtype="0" fill="hold" nodeType="withEffect">
                                  <p:stCondLst>
                                    <p:cond delay="0"/>
                                  </p:stCondLst>
                                  <p:childTnLst>
                                    <p:set>
                                      <p:cBhvr>
                                        <p:cTn id="110" dur="1" fill="hold">
                                          <p:stCondLst>
                                            <p:cond delay="0"/>
                                          </p:stCondLst>
                                        </p:cTn>
                                        <p:tgtEl>
                                          <p:spTgt spid="86"/>
                                        </p:tgtEl>
                                        <p:attrNameLst>
                                          <p:attrName>style.visibility</p:attrName>
                                        </p:attrNameLst>
                                      </p:cBhvr>
                                      <p:to>
                                        <p:strVal val="visible"/>
                                      </p:to>
                                    </p:set>
                                  </p:childTnLst>
                                </p:cTn>
                              </p:par>
                              <p:par>
                                <p:cTn id="111" presetID="42" presetClass="path" presetSubtype="0" accel="50000" decel="50000" fill="hold" nodeType="withEffect">
                                  <p:stCondLst>
                                    <p:cond delay="0"/>
                                  </p:stCondLst>
                                  <p:childTnLst>
                                    <p:animMotion origin="layout" path="M -4.11213E-6 -1.91299E-7 L 0.21177 -0.07513 " pathEditMode="relative" rAng="0" ptsTypes="AA">
                                      <p:cBhvr>
                                        <p:cTn id="112" dur="2000" fill="hold"/>
                                        <p:tgtEl>
                                          <p:spTgt spid="86"/>
                                        </p:tgtEl>
                                        <p:attrNameLst>
                                          <p:attrName>ppt_x</p:attrName>
                                          <p:attrName>ppt_y</p:attrName>
                                        </p:attrNameLst>
                                      </p:cBhvr>
                                      <p:rCtr x="10588" y="-3764"/>
                                    </p:animMotion>
                                  </p:childTnLst>
                                </p:cTn>
                              </p:par>
                              <p:par>
                                <p:cTn id="113" presetID="1" presetClass="entr" presetSubtype="0"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42" presetClass="path" presetSubtype="0" accel="50000" decel="50000" fill="hold" nodeType="withEffect">
                                  <p:stCondLst>
                                    <p:cond delay="0"/>
                                  </p:stCondLst>
                                  <p:childTnLst>
                                    <p:animMotion origin="layout" path="M 1.11786E-6 3.31996E-6 L 0.2983 0.19515 " pathEditMode="relative" rAng="0" ptsTypes="AA">
                                      <p:cBhvr>
                                        <p:cTn id="116" dur="2000" fill="hold"/>
                                        <p:tgtEl>
                                          <p:spTgt spid="83"/>
                                        </p:tgtEl>
                                        <p:attrNameLst>
                                          <p:attrName>ppt_x</p:attrName>
                                          <p:attrName>ppt_y</p:attrName>
                                        </p:attrNameLst>
                                      </p:cBhvr>
                                      <p:rCtr x="14911" y="9750"/>
                                    </p:animMotion>
                                  </p:childTnLst>
                                </p:cTn>
                              </p:par>
                              <p:par>
                                <p:cTn id="117" presetID="1" presetClass="entr" presetSubtype="0" fill="hold" nodeType="withEffect">
                                  <p:stCondLst>
                                    <p:cond delay="0"/>
                                  </p:stCondLst>
                                  <p:childTnLst>
                                    <p:set>
                                      <p:cBhvr>
                                        <p:cTn id="118" dur="1" fill="hold">
                                          <p:stCondLst>
                                            <p:cond delay="0"/>
                                          </p:stCondLst>
                                        </p:cTn>
                                        <p:tgtEl>
                                          <p:spTgt spid="89"/>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2.56726E-6 -4.37828E-6 L 0.22644 0.07313 " pathEditMode="relative" rAng="0" ptsTypes="AA">
                                      <p:cBhvr>
                                        <p:cTn id="120" dur="2000" fill="hold"/>
                                        <p:tgtEl>
                                          <p:spTgt spid="89"/>
                                        </p:tgtEl>
                                        <p:attrNameLst>
                                          <p:attrName>ppt_x</p:attrName>
                                          <p:attrName>ppt_y</p:attrName>
                                        </p:attrNameLst>
                                      </p:cBhvr>
                                      <p:rCtr x="11317"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p:bldP spid="22" grpId="0"/>
      <p:bldP spid="23" grpId="0" animBg="1"/>
      <p:bldP spid="24" grpId="0"/>
      <p:bldP spid="25"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4493385" y="707962"/>
            <a:ext cx="9546581" cy="1662864"/>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3" name="TextBox 2"/>
          <p:cNvSpPr txBox="1"/>
          <p:nvPr/>
        </p:nvSpPr>
        <p:spPr>
          <a:xfrm>
            <a:off x="4715049" y="707962"/>
            <a:ext cx="9102849" cy="1662242"/>
          </a:xfrm>
          <a:prstGeom prst="rect">
            <a:avLst/>
          </a:prstGeom>
          <a:noFill/>
        </p:spPr>
        <p:txBody>
          <a:bodyPr wrap="square" lIns="137407" tIns="68703" rIns="137407" bIns="68703" rtlCol="0">
            <a:spAutoFit/>
          </a:bodyPr>
          <a:lstStyle/>
          <a:p>
            <a:pPr algn="ctr"/>
            <a:r>
              <a:rPr lang="en-US" sz="9900" dirty="0" smtClean="0">
                <a:solidFill>
                  <a:schemeClr val="bg1"/>
                </a:solidFill>
                <a:latin typeface="Raleway" pitchFamily="34" charset="0"/>
                <a:ea typeface="Droid Sans" pitchFamily="34" charset="0"/>
                <a:cs typeface="Droid Sans" pitchFamily="34" charset="0"/>
              </a:rPr>
              <a:t>HYPERSCALE</a:t>
            </a:r>
            <a:endParaRPr lang="en-US" sz="9900" dirty="0">
              <a:solidFill>
                <a:schemeClr val="bg1"/>
              </a:solidFill>
              <a:latin typeface="Raleway" pitchFamily="34" charset="0"/>
              <a:ea typeface="Droid Sans" pitchFamily="34" charset="0"/>
              <a:cs typeface="Droid Sans" pitchFamily="34" charset="0"/>
            </a:endParaRPr>
          </a:p>
        </p:txBody>
      </p:sp>
      <p:sp>
        <p:nvSpPr>
          <p:cNvPr id="10" name="Arc 9"/>
          <p:cNvSpPr/>
          <p:nvPr/>
        </p:nvSpPr>
        <p:spPr>
          <a:xfrm>
            <a:off x="14964589" y="3234625"/>
            <a:ext cx="8519376" cy="6990365"/>
          </a:xfrm>
          <a:prstGeom prst="arc">
            <a:avLst>
              <a:gd name="adj1" fmla="val 6288237"/>
              <a:gd name="adj2" fmla="val 1601909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291554" y="6315110"/>
            <a:ext cx="2742154" cy="2950990"/>
          </a:xfrm>
          <a:prstGeom prst="rect">
            <a:avLst/>
          </a:prstGeom>
        </p:spPr>
      </p:pic>
      <p:pic>
        <p:nvPicPr>
          <p:cNvPr id="12" name="Picture 1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096258" y="4803046"/>
            <a:ext cx="2742154" cy="2950990"/>
          </a:xfrm>
          <a:prstGeom prst="rect">
            <a:avLst/>
          </a:prstGeom>
        </p:spPr>
      </p:pic>
      <p:pic>
        <p:nvPicPr>
          <p:cNvPr id="13" name="Picture 1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903168" y="3234625"/>
            <a:ext cx="2742154" cy="2950990"/>
          </a:xfrm>
          <a:prstGeom prst="rect">
            <a:avLst/>
          </a:prstGeom>
        </p:spPr>
      </p:pic>
      <p:pic>
        <p:nvPicPr>
          <p:cNvPr id="14" name="Picture 1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5861111" y="7678378"/>
            <a:ext cx="2742154" cy="2950990"/>
          </a:xfrm>
          <a:prstGeom prst="rect">
            <a:avLst/>
          </a:prstGeom>
        </p:spPr>
      </p:pic>
      <p:pic>
        <p:nvPicPr>
          <p:cNvPr id="15" name="Picture 1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6640807" y="1949231"/>
            <a:ext cx="2742154" cy="2950990"/>
          </a:xfrm>
          <a:prstGeom prst="rect">
            <a:avLst/>
          </a:prstGeom>
        </p:spPr>
      </p:pic>
      <p:sp>
        <p:nvSpPr>
          <p:cNvPr id="16" name="TextBox 15"/>
          <p:cNvSpPr txBox="1"/>
          <p:nvPr/>
        </p:nvSpPr>
        <p:spPr>
          <a:xfrm>
            <a:off x="15603779" y="9702895"/>
            <a:ext cx="1234633" cy="538609"/>
          </a:xfrm>
          <a:prstGeom prst="rect">
            <a:avLst/>
          </a:prstGeom>
          <a:noFill/>
        </p:spPr>
        <p:txBody>
          <a:bodyPr wrap="none" rtlCol="0">
            <a:spAutoFit/>
          </a:bodyPr>
          <a:lstStyle/>
          <a:p>
            <a:r>
              <a:rPr lang="en-US" dirty="0" smtClean="0">
                <a:latin typeface="Oswald" panose="02000503000000000000" pitchFamily="2" charset="0"/>
              </a:rPr>
              <a:t>Cluster</a:t>
            </a:r>
            <a:endParaRPr lang="en-US" dirty="0">
              <a:latin typeface="Oswald" panose="02000503000000000000" pitchFamily="2" charset="0"/>
            </a:endParaRPr>
          </a:p>
        </p:txBody>
      </p:sp>
      <p:sp>
        <p:nvSpPr>
          <p:cNvPr id="17" name="TextBox 16"/>
          <p:cNvSpPr txBox="1"/>
          <p:nvPr/>
        </p:nvSpPr>
        <p:spPr>
          <a:xfrm>
            <a:off x="4994381" y="3100548"/>
            <a:ext cx="2626143" cy="692746"/>
          </a:xfrm>
          <a:prstGeom prst="rect">
            <a:avLst/>
          </a:prstGeom>
          <a:noFill/>
        </p:spPr>
        <p:txBody>
          <a:bodyPr wrap="square" lIns="137407" tIns="68703" rIns="137407" bIns="68703" rtlCol="0">
            <a:spAutoFit/>
          </a:bodyPr>
          <a:lstStyle/>
          <a:p>
            <a:pPr algn="ctr"/>
            <a:r>
              <a:rPr lang="en-US" sz="3600" dirty="0" smtClean="0">
                <a:latin typeface="Oswald" pitchFamily="2" charset="0"/>
                <a:ea typeface="Open Sans" pitchFamily="34" charset="0"/>
                <a:cs typeface="Open Sans" pitchFamily="34" charset="0"/>
              </a:rPr>
              <a:t>Stateless</a:t>
            </a:r>
            <a:endParaRPr lang="en-US" sz="3600" dirty="0">
              <a:latin typeface="Oswald" pitchFamily="2" charset="0"/>
              <a:ea typeface="Open Sans" pitchFamily="34" charset="0"/>
              <a:cs typeface="Open Sans" pitchFamily="34" charset="0"/>
            </a:endParaRPr>
          </a:p>
        </p:txBody>
      </p:sp>
      <p:sp>
        <p:nvSpPr>
          <p:cNvPr id="18" name="Rectangle 17"/>
          <p:cNvSpPr/>
          <p:nvPr/>
        </p:nvSpPr>
        <p:spPr>
          <a:xfrm>
            <a:off x="5403670" y="4374751"/>
            <a:ext cx="1487907" cy="584775"/>
          </a:xfrm>
          <a:prstGeom prst="rect">
            <a:avLst/>
          </a:prstGeom>
        </p:spPr>
        <p:txBody>
          <a:bodyPr wrap="none">
            <a:spAutoFit/>
          </a:bodyPr>
          <a:lstStyle/>
          <a:p>
            <a:pPr algn="ctr"/>
            <a:r>
              <a:rPr lang="en-US" sz="3200" dirty="0" err="1">
                <a:latin typeface="Oswald" pitchFamily="2" charset="0"/>
                <a:ea typeface="Open Sans" pitchFamily="34" charset="0"/>
                <a:cs typeface="Open Sans" pitchFamily="34" charset="0"/>
              </a:rPr>
              <a:t>Stateful</a:t>
            </a:r>
            <a:endParaRPr lang="en-US" sz="3200" dirty="0">
              <a:latin typeface="Oswald" pitchFamily="2" charset="0"/>
              <a:ea typeface="Open Sans" pitchFamily="34" charset="0"/>
              <a:cs typeface="Open Sans" pitchFamily="34" charset="0"/>
            </a:endParaRPr>
          </a:p>
        </p:txBody>
      </p:sp>
      <p:grpSp>
        <p:nvGrpSpPr>
          <p:cNvPr id="19" name="Group 18"/>
          <p:cNvGrpSpPr/>
          <p:nvPr/>
        </p:nvGrpSpPr>
        <p:grpSpPr>
          <a:xfrm>
            <a:off x="4421726" y="2988014"/>
            <a:ext cx="806910" cy="809092"/>
            <a:chOff x="524781" y="4289285"/>
            <a:chExt cx="2215802" cy="2215802"/>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23" name="Group 22"/>
          <p:cNvGrpSpPr/>
          <p:nvPr/>
        </p:nvGrpSpPr>
        <p:grpSpPr>
          <a:xfrm>
            <a:off x="16838412" y="2988014"/>
            <a:ext cx="457458" cy="524754"/>
            <a:chOff x="524781" y="4289285"/>
            <a:chExt cx="2215802" cy="2215802"/>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27" name="Group 26"/>
          <p:cNvGrpSpPr/>
          <p:nvPr/>
        </p:nvGrpSpPr>
        <p:grpSpPr>
          <a:xfrm>
            <a:off x="15084956" y="4261778"/>
            <a:ext cx="457458" cy="524754"/>
            <a:chOff x="524781" y="4289285"/>
            <a:chExt cx="2215802" cy="2215802"/>
          </a:xfrm>
        </p:grpSpPr>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31" name="Group 30"/>
          <p:cNvGrpSpPr/>
          <p:nvPr/>
        </p:nvGrpSpPr>
        <p:grpSpPr>
          <a:xfrm>
            <a:off x="14301695" y="5792613"/>
            <a:ext cx="457458" cy="524754"/>
            <a:chOff x="524781" y="4289285"/>
            <a:chExt cx="2215802" cy="2215802"/>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35" name="Group 34"/>
          <p:cNvGrpSpPr/>
          <p:nvPr/>
        </p:nvGrpSpPr>
        <p:grpSpPr>
          <a:xfrm>
            <a:off x="14476421" y="7326854"/>
            <a:ext cx="457458" cy="524754"/>
            <a:chOff x="524781" y="4289285"/>
            <a:chExt cx="2215802" cy="2215802"/>
          </a:xfrm>
        </p:grpSpPr>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43" name="Group 42"/>
          <p:cNvGrpSpPr/>
          <p:nvPr/>
        </p:nvGrpSpPr>
        <p:grpSpPr>
          <a:xfrm>
            <a:off x="4421726" y="4262592"/>
            <a:ext cx="806910" cy="809092"/>
            <a:chOff x="524781" y="4289285"/>
            <a:chExt cx="2215802" cy="2215802"/>
          </a:xfrm>
        </p:grpSpPr>
        <p:pic>
          <p:nvPicPr>
            <p:cNvPr id="44" name="Picture 4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45" name="Picture 44"/>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46" name="Picture 45"/>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grpSp>
        <p:nvGrpSpPr>
          <p:cNvPr id="64" name="Group 63"/>
          <p:cNvGrpSpPr/>
          <p:nvPr/>
        </p:nvGrpSpPr>
        <p:grpSpPr>
          <a:xfrm>
            <a:off x="5451632" y="5625414"/>
            <a:ext cx="828523" cy="809092"/>
            <a:chOff x="1514390" y="4753741"/>
            <a:chExt cx="828523" cy="809092"/>
          </a:xfrm>
        </p:grpSpPr>
        <p:grpSp>
          <p:nvGrpSpPr>
            <p:cNvPr id="47" name="Group 46"/>
            <p:cNvGrpSpPr/>
            <p:nvPr/>
          </p:nvGrpSpPr>
          <p:grpSpPr>
            <a:xfrm>
              <a:off x="1536003" y="4753741"/>
              <a:ext cx="806910" cy="809092"/>
              <a:chOff x="524781" y="4289285"/>
              <a:chExt cx="2215802" cy="2215802"/>
            </a:xfrm>
          </p:grpSpPr>
          <p:pic>
            <p:nvPicPr>
              <p:cNvPr id="48" name="Picture 47"/>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49" name="Picture 48"/>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50" name="Picture 49"/>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55" name="Flowchart: Connector 54"/>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grpSp>
      <p:grpSp>
        <p:nvGrpSpPr>
          <p:cNvPr id="62" name="Group 61"/>
          <p:cNvGrpSpPr/>
          <p:nvPr/>
        </p:nvGrpSpPr>
        <p:grpSpPr>
          <a:xfrm>
            <a:off x="5458067" y="6715203"/>
            <a:ext cx="840308" cy="809092"/>
            <a:chOff x="3249186" y="4753741"/>
            <a:chExt cx="840308" cy="809092"/>
          </a:xfrm>
        </p:grpSpPr>
        <p:grpSp>
          <p:nvGrpSpPr>
            <p:cNvPr id="51" name="Group 50"/>
            <p:cNvGrpSpPr/>
            <p:nvPr/>
          </p:nvGrpSpPr>
          <p:grpSpPr>
            <a:xfrm>
              <a:off x="3282584" y="4753741"/>
              <a:ext cx="806910" cy="809092"/>
              <a:chOff x="524781" y="4289285"/>
              <a:chExt cx="2215802" cy="2215802"/>
            </a:xfrm>
          </p:grpSpPr>
          <p:pic>
            <p:nvPicPr>
              <p:cNvPr id="52" name="Picture 51"/>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53" name="Picture 52"/>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54" name="Picture 53"/>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56" name="Flowchart: Connector 55"/>
            <p:cNvSpPr/>
            <p:nvPr/>
          </p:nvSpPr>
          <p:spPr>
            <a:xfrm>
              <a:off x="3249186" y="5176447"/>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grpSp>
      <p:grpSp>
        <p:nvGrpSpPr>
          <p:cNvPr id="63" name="Group 62"/>
          <p:cNvGrpSpPr/>
          <p:nvPr/>
        </p:nvGrpSpPr>
        <p:grpSpPr>
          <a:xfrm>
            <a:off x="5376373" y="7804992"/>
            <a:ext cx="858137" cy="809092"/>
            <a:chOff x="4990497" y="4715590"/>
            <a:chExt cx="858137" cy="809092"/>
          </a:xfrm>
        </p:grpSpPr>
        <p:grpSp>
          <p:nvGrpSpPr>
            <p:cNvPr id="58" name="Group 57"/>
            <p:cNvGrpSpPr/>
            <p:nvPr/>
          </p:nvGrpSpPr>
          <p:grpSpPr>
            <a:xfrm>
              <a:off x="5041724" y="4715590"/>
              <a:ext cx="806910" cy="809092"/>
              <a:chOff x="524781" y="4289285"/>
              <a:chExt cx="2215802" cy="2215802"/>
            </a:xfrm>
          </p:grpSpPr>
          <p:pic>
            <p:nvPicPr>
              <p:cNvPr id="59" name="Picture 5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60" name="Picture 5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61" name="Picture 60"/>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57" name="Flowchart: Connector 56"/>
            <p:cNvSpPr/>
            <p:nvPr/>
          </p:nvSpPr>
          <p:spPr>
            <a:xfrm>
              <a:off x="4990497" y="5152166"/>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sp>
        <p:nvSpPr>
          <p:cNvPr id="65" name="TextBox 64"/>
          <p:cNvSpPr txBox="1"/>
          <p:nvPr/>
        </p:nvSpPr>
        <p:spPr>
          <a:xfrm>
            <a:off x="6433060" y="5760655"/>
            <a:ext cx="1811714" cy="538609"/>
          </a:xfrm>
          <a:prstGeom prst="rect">
            <a:avLst/>
          </a:prstGeom>
          <a:noFill/>
        </p:spPr>
        <p:txBody>
          <a:bodyPr wrap="none" rtlCol="0">
            <a:spAutoFit/>
          </a:bodyPr>
          <a:lstStyle/>
          <a:p>
            <a:r>
              <a:rPr lang="en-US" dirty="0" smtClean="0">
                <a:latin typeface="Raleway" panose="020B0003030101060003" pitchFamily="34" charset="0"/>
              </a:rPr>
              <a:t>Singleton</a:t>
            </a:r>
            <a:endParaRPr lang="en-US" dirty="0">
              <a:latin typeface="Raleway" panose="020B0003030101060003" pitchFamily="34" charset="0"/>
            </a:endParaRPr>
          </a:p>
        </p:txBody>
      </p:sp>
      <p:grpSp>
        <p:nvGrpSpPr>
          <p:cNvPr id="66" name="Group 65"/>
          <p:cNvGrpSpPr/>
          <p:nvPr/>
        </p:nvGrpSpPr>
        <p:grpSpPr>
          <a:xfrm>
            <a:off x="15603779" y="4215054"/>
            <a:ext cx="619727" cy="591279"/>
            <a:chOff x="1514390" y="4753741"/>
            <a:chExt cx="828523" cy="809092"/>
          </a:xfrm>
        </p:grpSpPr>
        <p:grpSp>
          <p:nvGrpSpPr>
            <p:cNvPr id="67" name="Group 66"/>
            <p:cNvGrpSpPr/>
            <p:nvPr/>
          </p:nvGrpSpPr>
          <p:grpSpPr>
            <a:xfrm>
              <a:off x="1536003" y="4753741"/>
              <a:ext cx="806910" cy="809092"/>
              <a:chOff x="524781" y="4289285"/>
              <a:chExt cx="2215802" cy="2215802"/>
            </a:xfrm>
          </p:grpSpPr>
          <p:pic>
            <p:nvPicPr>
              <p:cNvPr id="69" name="Picture 6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70" name="Picture 6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71" name="Picture 70"/>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68" name="Flowchart: Connector 67"/>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1</a:t>
              </a:r>
              <a:endParaRPr lang="en-US" dirty="0"/>
            </a:p>
          </p:txBody>
        </p:sp>
      </p:grpSp>
      <p:grpSp>
        <p:nvGrpSpPr>
          <p:cNvPr id="72" name="Group 71"/>
          <p:cNvGrpSpPr/>
          <p:nvPr/>
        </p:nvGrpSpPr>
        <p:grpSpPr>
          <a:xfrm>
            <a:off x="16238982" y="4217525"/>
            <a:ext cx="619727" cy="591279"/>
            <a:chOff x="1514390" y="4753741"/>
            <a:chExt cx="828523" cy="809092"/>
          </a:xfrm>
        </p:grpSpPr>
        <p:grpSp>
          <p:nvGrpSpPr>
            <p:cNvPr id="73" name="Group 72"/>
            <p:cNvGrpSpPr/>
            <p:nvPr/>
          </p:nvGrpSpPr>
          <p:grpSpPr>
            <a:xfrm>
              <a:off x="1536003" y="4753741"/>
              <a:ext cx="806910" cy="809092"/>
              <a:chOff x="524781" y="4289285"/>
              <a:chExt cx="2215802" cy="2215802"/>
            </a:xfrm>
          </p:grpSpPr>
          <p:pic>
            <p:nvPicPr>
              <p:cNvPr id="75" name="Picture 7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76" name="Picture 7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77" name="Picture 7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74" name="Flowchart: Connector 73"/>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B</a:t>
              </a:r>
              <a:endParaRPr lang="en-US" dirty="0"/>
            </a:p>
          </p:txBody>
        </p:sp>
      </p:grpSp>
      <p:sp>
        <p:nvSpPr>
          <p:cNvPr id="78" name="TextBox 77"/>
          <p:cNvSpPr txBox="1"/>
          <p:nvPr/>
        </p:nvSpPr>
        <p:spPr>
          <a:xfrm>
            <a:off x="6428520" y="6836675"/>
            <a:ext cx="1467068" cy="538609"/>
          </a:xfrm>
          <a:prstGeom prst="rect">
            <a:avLst/>
          </a:prstGeom>
          <a:noFill/>
        </p:spPr>
        <p:txBody>
          <a:bodyPr wrap="none" rtlCol="0">
            <a:spAutoFit/>
          </a:bodyPr>
          <a:lstStyle/>
          <a:p>
            <a:r>
              <a:rPr lang="en-US" dirty="0" smtClean="0">
                <a:latin typeface="Raleway" panose="020B0003030101060003" pitchFamily="34" charset="0"/>
              </a:rPr>
              <a:t>Named</a:t>
            </a:r>
            <a:endParaRPr lang="en-US" dirty="0">
              <a:latin typeface="Raleway" panose="020B0003030101060003" pitchFamily="34" charset="0"/>
            </a:endParaRPr>
          </a:p>
        </p:txBody>
      </p:sp>
      <p:grpSp>
        <p:nvGrpSpPr>
          <p:cNvPr id="79" name="Group 78"/>
          <p:cNvGrpSpPr/>
          <p:nvPr/>
        </p:nvGrpSpPr>
        <p:grpSpPr>
          <a:xfrm>
            <a:off x="16008406" y="8649573"/>
            <a:ext cx="619727" cy="591279"/>
            <a:chOff x="1514390" y="4753741"/>
            <a:chExt cx="828523" cy="809092"/>
          </a:xfrm>
        </p:grpSpPr>
        <p:grpSp>
          <p:nvGrpSpPr>
            <p:cNvPr id="80" name="Group 79"/>
            <p:cNvGrpSpPr/>
            <p:nvPr/>
          </p:nvGrpSpPr>
          <p:grpSpPr>
            <a:xfrm>
              <a:off x="1536003" y="4753741"/>
              <a:ext cx="806910" cy="809092"/>
              <a:chOff x="524781" y="4289285"/>
              <a:chExt cx="2215802" cy="2215802"/>
            </a:xfrm>
          </p:grpSpPr>
          <p:pic>
            <p:nvPicPr>
              <p:cNvPr id="82" name="Picture 81"/>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83" name="Picture 82"/>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84" name="Picture 83"/>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81" name="Flowchart: Connector 80"/>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Z</a:t>
              </a:r>
              <a:endParaRPr lang="en-US" dirty="0"/>
            </a:p>
          </p:txBody>
        </p:sp>
      </p:grpSp>
      <p:sp>
        <p:nvSpPr>
          <p:cNvPr id="85" name="TextBox 84"/>
          <p:cNvSpPr txBox="1"/>
          <p:nvPr/>
        </p:nvSpPr>
        <p:spPr>
          <a:xfrm>
            <a:off x="6428520" y="7912860"/>
            <a:ext cx="1527982" cy="538609"/>
          </a:xfrm>
          <a:prstGeom prst="rect">
            <a:avLst/>
          </a:prstGeom>
          <a:noFill/>
        </p:spPr>
        <p:txBody>
          <a:bodyPr wrap="none" rtlCol="0">
            <a:spAutoFit/>
          </a:bodyPr>
          <a:lstStyle/>
          <a:p>
            <a:r>
              <a:rPr lang="en-US" dirty="0" smtClean="0">
                <a:latin typeface="Raleway" panose="020B0003030101060003" pitchFamily="34" charset="0"/>
              </a:rPr>
              <a:t>Ranged</a:t>
            </a:r>
            <a:endParaRPr lang="en-US" dirty="0">
              <a:latin typeface="Raleway" panose="020B0003030101060003" pitchFamily="34" charset="0"/>
            </a:endParaRPr>
          </a:p>
        </p:txBody>
      </p:sp>
      <p:grpSp>
        <p:nvGrpSpPr>
          <p:cNvPr id="93" name="Group 92"/>
          <p:cNvGrpSpPr/>
          <p:nvPr/>
        </p:nvGrpSpPr>
        <p:grpSpPr>
          <a:xfrm>
            <a:off x="14800342" y="5744080"/>
            <a:ext cx="980153" cy="737092"/>
            <a:chOff x="6499616" y="6841003"/>
            <a:chExt cx="980153" cy="737092"/>
          </a:xfrm>
        </p:grpSpPr>
        <p:grpSp>
          <p:nvGrpSpPr>
            <p:cNvPr id="86" name="Group 85"/>
            <p:cNvGrpSpPr/>
            <p:nvPr/>
          </p:nvGrpSpPr>
          <p:grpSpPr>
            <a:xfrm>
              <a:off x="6499616" y="6841003"/>
              <a:ext cx="619727" cy="591279"/>
              <a:chOff x="1514390" y="4753741"/>
              <a:chExt cx="828523" cy="809092"/>
            </a:xfrm>
          </p:grpSpPr>
          <p:grpSp>
            <p:nvGrpSpPr>
              <p:cNvPr id="87" name="Group 86"/>
              <p:cNvGrpSpPr/>
              <p:nvPr/>
            </p:nvGrpSpPr>
            <p:grpSpPr>
              <a:xfrm>
                <a:off x="1536003" y="4753741"/>
                <a:ext cx="806910" cy="809092"/>
                <a:chOff x="524781" y="4289285"/>
                <a:chExt cx="2215802" cy="2215802"/>
              </a:xfrm>
            </p:grpSpPr>
            <p:pic>
              <p:nvPicPr>
                <p:cNvPr id="89" name="Picture 8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90" name="Picture 8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91" name="Picture 90"/>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88" name="Flowchart: Connector 87"/>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a:t>
                </a:r>
                <a:endParaRPr lang="en-US" dirty="0"/>
              </a:p>
            </p:txBody>
          </p:sp>
        </p:grpSp>
        <p:sp>
          <p:nvSpPr>
            <p:cNvPr id="92" name="TextBox 91"/>
            <p:cNvSpPr txBox="1"/>
            <p:nvPr/>
          </p:nvSpPr>
          <p:spPr>
            <a:xfrm>
              <a:off x="6843056" y="7270318"/>
              <a:ext cx="636713" cy="307777"/>
            </a:xfrm>
            <a:prstGeom prst="rect">
              <a:avLst/>
            </a:prstGeom>
            <a:noFill/>
          </p:spPr>
          <p:txBody>
            <a:bodyPr wrap="none" rtlCol="0">
              <a:spAutoFit/>
            </a:bodyPr>
            <a:lstStyle/>
            <a:p>
              <a:r>
                <a:rPr lang="en-US" sz="1400" dirty="0" smtClean="0">
                  <a:latin typeface="Raleway" panose="020B0003030101060003" pitchFamily="34" charset="0"/>
                </a:rPr>
                <a:t>10…19</a:t>
              </a:r>
              <a:endParaRPr lang="en-US" sz="1400" dirty="0">
                <a:latin typeface="Raleway" panose="020B0003030101060003" pitchFamily="34" charset="0"/>
              </a:endParaRPr>
            </a:p>
          </p:txBody>
        </p:sp>
      </p:grpSp>
      <p:grpSp>
        <p:nvGrpSpPr>
          <p:cNvPr id="94" name="Group 93"/>
          <p:cNvGrpSpPr/>
          <p:nvPr/>
        </p:nvGrpSpPr>
        <p:grpSpPr>
          <a:xfrm>
            <a:off x="17357291" y="2901818"/>
            <a:ext cx="826264" cy="737092"/>
            <a:chOff x="6499616" y="6841003"/>
            <a:chExt cx="826264" cy="737092"/>
          </a:xfrm>
        </p:grpSpPr>
        <p:grpSp>
          <p:nvGrpSpPr>
            <p:cNvPr id="95" name="Group 94"/>
            <p:cNvGrpSpPr/>
            <p:nvPr/>
          </p:nvGrpSpPr>
          <p:grpSpPr>
            <a:xfrm>
              <a:off x="6499616" y="6841003"/>
              <a:ext cx="619727" cy="591279"/>
              <a:chOff x="1514390" y="4753741"/>
              <a:chExt cx="828523" cy="809092"/>
            </a:xfrm>
          </p:grpSpPr>
          <p:grpSp>
            <p:nvGrpSpPr>
              <p:cNvPr id="97" name="Group 96"/>
              <p:cNvGrpSpPr/>
              <p:nvPr/>
            </p:nvGrpSpPr>
            <p:grpSpPr>
              <a:xfrm>
                <a:off x="1536003" y="4753741"/>
                <a:ext cx="806910" cy="809092"/>
                <a:chOff x="524781" y="4289285"/>
                <a:chExt cx="2215802" cy="2215802"/>
              </a:xfrm>
            </p:grpSpPr>
            <p:pic>
              <p:nvPicPr>
                <p:cNvPr id="99" name="Picture 9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100" name="Picture 99"/>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101" name="Picture 100"/>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98" name="Flowchart: Connector 97"/>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a:t>
                </a:r>
                <a:endParaRPr lang="en-US" dirty="0"/>
              </a:p>
            </p:txBody>
          </p:sp>
        </p:grpSp>
        <p:sp>
          <p:nvSpPr>
            <p:cNvPr id="96" name="TextBox 95"/>
            <p:cNvSpPr txBox="1"/>
            <p:nvPr/>
          </p:nvSpPr>
          <p:spPr>
            <a:xfrm>
              <a:off x="6843056" y="7270318"/>
              <a:ext cx="482824" cy="307777"/>
            </a:xfrm>
            <a:prstGeom prst="rect">
              <a:avLst/>
            </a:prstGeom>
            <a:noFill/>
          </p:spPr>
          <p:txBody>
            <a:bodyPr wrap="none" rtlCol="0">
              <a:spAutoFit/>
            </a:bodyPr>
            <a:lstStyle/>
            <a:p>
              <a:r>
                <a:rPr lang="en-US" sz="1400" dirty="0" smtClean="0">
                  <a:latin typeface="Raleway" panose="020B0003030101060003" pitchFamily="34" charset="0"/>
                </a:rPr>
                <a:t>0…9</a:t>
              </a:r>
              <a:endParaRPr lang="en-US" sz="1400" dirty="0">
                <a:latin typeface="Raleway" panose="020B0003030101060003" pitchFamily="34" charset="0"/>
              </a:endParaRPr>
            </a:p>
          </p:txBody>
        </p:sp>
      </p:grpSp>
      <p:grpSp>
        <p:nvGrpSpPr>
          <p:cNvPr id="102" name="Group 101"/>
          <p:cNvGrpSpPr/>
          <p:nvPr/>
        </p:nvGrpSpPr>
        <p:grpSpPr>
          <a:xfrm>
            <a:off x="15015281" y="7267592"/>
            <a:ext cx="1018625" cy="737092"/>
            <a:chOff x="6499616" y="6841003"/>
            <a:chExt cx="1018625" cy="737092"/>
          </a:xfrm>
        </p:grpSpPr>
        <p:grpSp>
          <p:nvGrpSpPr>
            <p:cNvPr id="103" name="Group 102"/>
            <p:cNvGrpSpPr/>
            <p:nvPr/>
          </p:nvGrpSpPr>
          <p:grpSpPr>
            <a:xfrm>
              <a:off x="6499616" y="6841003"/>
              <a:ext cx="619727" cy="591279"/>
              <a:chOff x="1514390" y="4753741"/>
              <a:chExt cx="828523" cy="809092"/>
            </a:xfrm>
          </p:grpSpPr>
          <p:grpSp>
            <p:nvGrpSpPr>
              <p:cNvPr id="105" name="Group 104"/>
              <p:cNvGrpSpPr/>
              <p:nvPr/>
            </p:nvGrpSpPr>
            <p:grpSpPr>
              <a:xfrm>
                <a:off x="1536003" y="4753741"/>
                <a:ext cx="806910" cy="809092"/>
                <a:chOff x="524781" y="4289285"/>
                <a:chExt cx="2215802" cy="2215802"/>
              </a:xfrm>
            </p:grpSpPr>
            <p:pic>
              <p:nvPicPr>
                <p:cNvPr id="107" name="Picture 106"/>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108" name="Picture 107"/>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109" name="Picture 10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106" name="Flowchart: Connector 105"/>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a:t>
                </a:r>
                <a:endParaRPr lang="en-US" dirty="0"/>
              </a:p>
            </p:txBody>
          </p:sp>
        </p:grpSp>
        <p:sp>
          <p:nvSpPr>
            <p:cNvPr id="104" name="TextBox 103"/>
            <p:cNvSpPr txBox="1"/>
            <p:nvPr/>
          </p:nvSpPr>
          <p:spPr>
            <a:xfrm>
              <a:off x="6843056" y="7270318"/>
              <a:ext cx="675185" cy="307777"/>
            </a:xfrm>
            <a:prstGeom prst="rect">
              <a:avLst/>
            </a:prstGeom>
            <a:noFill/>
          </p:spPr>
          <p:txBody>
            <a:bodyPr wrap="none" rtlCol="0">
              <a:spAutoFit/>
            </a:bodyPr>
            <a:lstStyle/>
            <a:p>
              <a:r>
                <a:rPr lang="en-US" sz="1400" dirty="0" smtClean="0">
                  <a:latin typeface="Raleway" panose="020B0003030101060003" pitchFamily="34" charset="0"/>
                </a:rPr>
                <a:t>20…29</a:t>
              </a:r>
              <a:endParaRPr lang="en-US" sz="1400" dirty="0">
                <a:latin typeface="Raleway" panose="020B0003030101060003" pitchFamily="34" charset="0"/>
              </a:endParaRPr>
            </a:p>
          </p:txBody>
        </p:sp>
      </p:grpSp>
      <p:sp>
        <p:nvSpPr>
          <p:cNvPr id="110" name="Rectangle 109"/>
          <p:cNvSpPr/>
          <p:nvPr/>
        </p:nvSpPr>
        <p:spPr>
          <a:xfrm>
            <a:off x="5376717" y="4786532"/>
            <a:ext cx="4270203" cy="554246"/>
          </a:xfrm>
          <a:prstGeom prst="rect">
            <a:avLst/>
          </a:prstGeom>
        </p:spPr>
        <p:txBody>
          <a:bodyPr wrap="square" lIns="137407" tIns="68703" rIns="137407" bIns="68703">
            <a:spAutoFit/>
          </a:bodyPr>
          <a:lstStyle/>
          <a:p>
            <a:pPr>
              <a:lnSpc>
                <a:spcPct val="150000"/>
              </a:lnSpc>
            </a:pPr>
            <a:r>
              <a:rPr lang="en-US" sz="1800" dirty="0" smtClean="0">
                <a:solidFill>
                  <a:srgbClr val="848388"/>
                </a:solidFill>
                <a:latin typeface="Open Sans" pitchFamily="34" charset="0"/>
                <a:ea typeface="Open Sans" pitchFamily="34" charset="0"/>
                <a:cs typeface="Open Sans" pitchFamily="34" charset="0"/>
              </a:rPr>
              <a:t>Primary + </a:t>
            </a:r>
            <a:r>
              <a:rPr lang="en-US" sz="1800" dirty="0" err="1" smtClean="0">
                <a:solidFill>
                  <a:srgbClr val="848388"/>
                </a:solidFill>
                <a:latin typeface="Open Sans" pitchFamily="34" charset="0"/>
                <a:ea typeface="Open Sans" pitchFamily="34" charset="0"/>
                <a:cs typeface="Open Sans" pitchFamily="34" charset="0"/>
              </a:rPr>
              <a:t>Secondaries</a:t>
            </a:r>
            <a:endParaRPr lang="en-US" sz="1800" dirty="0">
              <a:solidFill>
                <a:srgbClr val="848388"/>
              </a:solidFill>
              <a:latin typeface="Open Sans" pitchFamily="34" charset="0"/>
              <a:ea typeface="Open Sans" pitchFamily="34" charset="0"/>
              <a:cs typeface="Open Sans" pitchFamily="34" charset="0"/>
            </a:endParaRPr>
          </a:p>
        </p:txBody>
      </p:sp>
      <p:grpSp>
        <p:nvGrpSpPr>
          <p:cNvPr id="131" name="Group 130"/>
          <p:cNvGrpSpPr/>
          <p:nvPr/>
        </p:nvGrpSpPr>
        <p:grpSpPr>
          <a:xfrm>
            <a:off x="14796742" y="5786452"/>
            <a:ext cx="1414789" cy="778974"/>
            <a:chOff x="10015632" y="6008676"/>
            <a:chExt cx="1414789" cy="778974"/>
          </a:xfrm>
        </p:grpSpPr>
        <p:grpSp>
          <p:nvGrpSpPr>
            <p:cNvPr id="123" name="Group 122"/>
            <p:cNvGrpSpPr/>
            <p:nvPr/>
          </p:nvGrpSpPr>
          <p:grpSpPr>
            <a:xfrm>
              <a:off x="10015632" y="6008676"/>
              <a:ext cx="655584" cy="614849"/>
              <a:chOff x="1514390" y="4753741"/>
              <a:chExt cx="828523" cy="809092"/>
            </a:xfrm>
          </p:grpSpPr>
          <p:grpSp>
            <p:nvGrpSpPr>
              <p:cNvPr id="124" name="Group 123"/>
              <p:cNvGrpSpPr/>
              <p:nvPr/>
            </p:nvGrpSpPr>
            <p:grpSpPr>
              <a:xfrm>
                <a:off x="1536003" y="4753741"/>
                <a:ext cx="806910" cy="809092"/>
                <a:chOff x="524781" y="4289285"/>
                <a:chExt cx="2215802" cy="2215802"/>
              </a:xfrm>
            </p:grpSpPr>
            <p:pic>
              <p:nvPicPr>
                <p:cNvPr id="126" name="Picture 12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127" name="Picture 126"/>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128" name="Picture 127"/>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125" name="Flowchart: Connector 124"/>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1</a:t>
                </a:r>
                <a:endParaRPr lang="en-US" dirty="0"/>
              </a:p>
            </p:txBody>
          </p:sp>
        </p:grpSp>
        <p:sp>
          <p:nvSpPr>
            <p:cNvPr id="129" name="TextBox 128"/>
            <p:cNvSpPr txBox="1"/>
            <p:nvPr/>
          </p:nvSpPr>
          <p:spPr>
            <a:xfrm>
              <a:off x="10348073" y="6479873"/>
              <a:ext cx="1082348" cy="307777"/>
            </a:xfrm>
            <a:prstGeom prst="rect">
              <a:avLst/>
            </a:prstGeom>
            <a:noFill/>
          </p:spPr>
          <p:txBody>
            <a:bodyPr wrap="none" rtlCol="0">
              <a:spAutoFit/>
            </a:bodyPr>
            <a:lstStyle/>
            <a:p>
              <a:r>
                <a:rPr lang="en-US" sz="1400" dirty="0" smtClean="0">
                  <a:latin typeface="Raleway" panose="020B0003030101060003" pitchFamily="34" charset="0"/>
                </a:rPr>
                <a:t>Secondary</a:t>
              </a:r>
              <a:endParaRPr lang="en-US" sz="1400" dirty="0">
                <a:latin typeface="Raleway" panose="020B0003030101060003" pitchFamily="34" charset="0"/>
              </a:endParaRPr>
            </a:p>
          </p:txBody>
        </p:sp>
      </p:grpSp>
      <p:grpSp>
        <p:nvGrpSpPr>
          <p:cNvPr id="133" name="Group 132"/>
          <p:cNvGrpSpPr/>
          <p:nvPr/>
        </p:nvGrpSpPr>
        <p:grpSpPr>
          <a:xfrm>
            <a:off x="16024555" y="8649573"/>
            <a:ext cx="1436776" cy="769916"/>
            <a:chOff x="11326070" y="8897259"/>
            <a:chExt cx="1436776" cy="769916"/>
          </a:xfrm>
        </p:grpSpPr>
        <p:grpSp>
          <p:nvGrpSpPr>
            <p:cNvPr id="117" name="Group 116"/>
            <p:cNvGrpSpPr/>
            <p:nvPr/>
          </p:nvGrpSpPr>
          <p:grpSpPr>
            <a:xfrm>
              <a:off x="11326070" y="8897259"/>
              <a:ext cx="655584" cy="614849"/>
              <a:chOff x="1514390" y="4753741"/>
              <a:chExt cx="828523" cy="809092"/>
            </a:xfrm>
          </p:grpSpPr>
          <p:grpSp>
            <p:nvGrpSpPr>
              <p:cNvPr id="118" name="Group 117"/>
              <p:cNvGrpSpPr/>
              <p:nvPr/>
            </p:nvGrpSpPr>
            <p:grpSpPr>
              <a:xfrm>
                <a:off x="1536003" y="4753741"/>
                <a:ext cx="806910" cy="809092"/>
                <a:chOff x="524781" y="4289285"/>
                <a:chExt cx="2215802" cy="2215802"/>
              </a:xfrm>
            </p:grpSpPr>
            <p:pic>
              <p:nvPicPr>
                <p:cNvPr id="120" name="Picture 1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4781" y="4289285"/>
                  <a:ext cx="2215802" cy="2215802"/>
                </a:xfrm>
                <a:prstGeom prst="rect">
                  <a:avLst/>
                </a:prstGeom>
              </p:spPr>
            </p:pic>
            <p:pic>
              <p:nvPicPr>
                <p:cNvPr id="121" name="Picture 1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96585" y="5745556"/>
                  <a:ext cx="408806" cy="408806"/>
                </a:xfrm>
                <a:prstGeom prst="rect">
                  <a:avLst/>
                </a:prstGeom>
              </p:spPr>
            </p:pic>
            <p:pic>
              <p:nvPicPr>
                <p:cNvPr id="122" name="Picture 121"/>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63898" y="5291496"/>
                  <a:ext cx="380057" cy="380057"/>
                </a:xfrm>
                <a:prstGeom prst="rect">
                  <a:avLst/>
                </a:prstGeom>
              </p:spPr>
            </p:pic>
          </p:grpSp>
          <p:sp>
            <p:nvSpPr>
              <p:cNvPr id="119" name="Flowchart: Connector 118"/>
              <p:cNvSpPr/>
              <p:nvPr/>
            </p:nvSpPr>
            <p:spPr>
              <a:xfrm>
                <a:off x="1514390" y="5184368"/>
                <a:ext cx="331850" cy="3515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1</a:t>
                </a:r>
                <a:endParaRPr lang="en-US" dirty="0"/>
              </a:p>
            </p:txBody>
          </p:sp>
        </p:grpSp>
        <p:sp>
          <p:nvSpPr>
            <p:cNvPr id="130" name="TextBox 129"/>
            <p:cNvSpPr txBox="1"/>
            <p:nvPr/>
          </p:nvSpPr>
          <p:spPr>
            <a:xfrm>
              <a:off x="11680498" y="9359398"/>
              <a:ext cx="1082348" cy="307777"/>
            </a:xfrm>
            <a:prstGeom prst="rect">
              <a:avLst/>
            </a:prstGeom>
            <a:noFill/>
          </p:spPr>
          <p:txBody>
            <a:bodyPr wrap="none" rtlCol="0">
              <a:spAutoFit/>
            </a:bodyPr>
            <a:lstStyle/>
            <a:p>
              <a:r>
                <a:rPr lang="en-US" sz="1400" dirty="0" smtClean="0">
                  <a:latin typeface="Raleway" panose="020B0003030101060003" pitchFamily="34" charset="0"/>
                </a:rPr>
                <a:t>Secondary</a:t>
              </a:r>
              <a:endParaRPr lang="en-US" sz="1400" dirty="0">
                <a:latin typeface="Raleway" panose="020B0003030101060003" pitchFamily="34" charset="0"/>
              </a:endParaRPr>
            </a:p>
          </p:txBody>
        </p:sp>
      </p:grpSp>
    </p:spTree>
    <p:extLst>
      <p:ext uri="{BB962C8B-B14F-4D97-AF65-F5344CB8AC3E}">
        <p14:creationId xmlns:p14="http://schemas.microsoft.com/office/powerpoint/2010/main" val="36961204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fade">
                                      <p:cBhvr>
                                        <p:cTn id="56" dur="500"/>
                                        <p:tgtEl>
                                          <p:spTgt spid="133"/>
                                        </p:tgtEl>
                                      </p:cBhvr>
                                    </p:animEffect>
                                  </p:childTnLst>
                                </p:cTn>
                              </p:par>
                              <p:par>
                                <p:cTn id="57" presetID="10" presetClass="entr" presetSubtype="0"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33"/>
                                        </p:tgtEl>
                                      </p:cBhvr>
                                    </p:animEffect>
                                    <p:set>
                                      <p:cBhvr>
                                        <p:cTn id="64" dur="1" fill="hold">
                                          <p:stCondLst>
                                            <p:cond delay="499"/>
                                          </p:stCondLst>
                                        </p:cTn>
                                        <p:tgtEl>
                                          <p:spTgt spid="133"/>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31"/>
                                        </p:tgtEl>
                                      </p:cBhvr>
                                    </p:animEffect>
                                    <p:set>
                                      <p:cBhvr>
                                        <p:cTn id="67" dur="1" fill="hold">
                                          <p:stCondLst>
                                            <p:cond delay="499"/>
                                          </p:stCondLst>
                                        </p:cTn>
                                        <p:tgtEl>
                                          <p:spTgt spid="13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par>
                                <p:cTn id="89" presetID="10" presetClass="entr" presetSubtype="0" fill="hold"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fade">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65" grpId="0"/>
      <p:bldP spid="78" grpId="0"/>
      <p:bldP spid="85" grpId="0"/>
      <p:bldP spid="1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83227" y="4528280"/>
            <a:ext cx="8395116" cy="1399567"/>
          </a:xfrm>
          <a:prstGeom prst="rect">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0" name="TextBox 9"/>
          <p:cNvSpPr txBox="1"/>
          <p:nvPr/>
        </p:nvSpPr>
        <p:spPr>
          <a:xfrm>
            <a:off x="939107" y="3457674"/>
            <a:ext cx="8649030" cy="1154411"/>
          </a:xfrm>
          <a:prstGeom prst="rect">
            <a:avLst/>
          </a:prstGeom>
          <a:noFill/>
        </p:spPr>
        <p:txBody>
          <a:bodyPr wrap="square" lIns="137407" tIns="68703" rIns="137407" bIns="68703" rtlCol="0">
            <a:spAutoFit/>
          </a:bodyPr>
          <a:lstStyle/>
          <a:p>
            <a:r>
              <a:rPr lang="en-US" sz="6600" dirty="0" smtClean="0">
                <a:solidFill>
                  <a:srgbClr val="000000"/>
                </a:solidFill>
                <a:latin typeface="Raleway" pitchFamily="34" charset="0"/>
                <a:ea typeface="Droid Sans" pitchFamily="34" charset="0"/>
                <a:cs typeface="Droid Sans" pitchFamily="34" charset="0"/>
              </a:rPr>
              <a:t>YOU MUST CHOOSE,</a:t>
            </a:r>
            <a:endParaRPr lang="en-US" sz="6600" dirty="0">
              <a:solidFill>
                <a:srgbClr val="000000"/>
              </a:solidFill>
              <a:latin typeface="Raleway" pitchFamily="34" charset="0"/>
              <a:ea typeface="Droid Sans" pitchFamily="34" charset="0"/>
              <a:cs typeface="Droid Sans" pitchFamily="34" charset="0"/>
            </a:endParaRPr>
          </a:p>
        </p:txBody>
      </p:sp>
      <p:sp>
        <p:nvSpPr>
          <p:cNvPr id="11" name="Rectangle 10"/>
          <p:cNvSpPr/>
          <p:nvPr/>
        </p:nvSpPr>
        <p:spPr>
          <a:xfrm>
            <a:off x="983227" y="5927847"/>
            <a:ext cx="7132983" cy="969745"/>
          </a:xfrm>
          <a:prstGeom prst="rect">
            <a:avLst/>
          </a:prstGeom>
        </p:spPr>
        <p:txBody>
          <a:bodyPr wrap="square" lIns="137407" tIns="68703" rIns="137407" bIns="68703">
            <a:spAutoFit/>
          </a:bodyPr>
          <a:lstStyle/>
          <a:p>
            <a:pPr>
              <a:lnSpc>
                <a:spcPct val="150000"/>
              </a:lnSpc>
            </a:pPr>
            <a:r>
              <a:rPr lang="en-US" sz="1800" dirty="0" smtClean="0">
                <a:solidFill>
                  <a:srgbClr val="848388"/>
                </a:solidFill>
                <a:latin typeface="Open Sans" pitchFamily="34" charset="0"/>
                <a:ea typeface="Open Sans" pitchFamily="34" charset="0"/>
                <a:cs typeface="Open Sans" pitchFamily="34" charset="0"/>
              </a:rPr>
              <a:t>You can only set the partitions when you create the application. It CAN NOT be changed.</a:t>
            </a:r>
            <a:endParaRPr lang="en-US" sz="1800" dirty="0">
              <a:solidFill>
                <a:srgbClr val="848388"/>
              </a:solidFill>
              <a:latin typeface="Open Sans" pitchFamily="34" charset="0"/>
              <a:ea typeface="Open Sans" pitchFamily="34" charset="0"/>
              <a:cs typeface="Open Sans" pitchFamily="34" charset="0"/>
            </a:endParaRPr>
          </a:p>
        </p:txBody>
      </p:sp>
      <p:sp>
        <p:nvSpPr>
          <p:cNvPr id="22" name="Rectangle 21"/>
          <p:cNvSpPr/>
          <p:nvPr/>
        </p:nvSpPr>
        <p:spPr>
          <a:xfrm>
            <a:off x="1096617" y="4408889"/>
            <a:ext cx="8491520" cy="1376138"/>
          </a:xfrm>
          <a:prstGeom prst="rect">
            <a:avLst/>
          </a:prstGeom>
        </p:spPr>
        <p:txBody>
          <a:bodyPr wrap="square" lIns="137407" tIns="68703" rIns="137407" bIns="68703">
            <a:spAutoFit/>
          </a:bodyPr>
          <a:lstStyle/>
          <a:p>
            <a:pPr>
              <a:lnSpc>
                <a:spcPct val="150000"/>
              </a:lnSpc>
            </a:pPr>
            <a:r>
              <a:rPr lang="en-US" sz="6000" b="1" dirty="0" smtClean="0">
                <a:solidFill>
                  <a:schemeClr val="bg1"/>
                </a:solidFill>
                <a:latin typeface="Open Sans" pitchFamily="34" charset="0"/>
                <a:ea typeface="Open Sans" pitchFamily="34" charset="0"/>
                <a:cs typeface="Open Sans" pitchFamily="34" charset="0"/>
              </a:rPr>
              <a:t>BUT CHOOSE WISELY</a:t>
            </a:r>
            <a:endParaRPr lang="en-US" sz="6000" b="1" dirty="0">
              <a:solidFill>
                <a:schemeClr val="bg1"/>
              </a:solidFill>
              <a:latin typeface="Open Sans" pitchFamily="34" charset="0"/>
              <a:ea typeface="Open Sans" pitchFamily="34" charset="0"/>
              <a:cs typeface="Open Sans"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5833" r="12738"/>
          <a:stretch/>
        </p:blipFill>
        <p:spPr>
          <a:xfrm>
            <a:off x="9378343" y="2893342"/>
            <a:ext cx="7608750" cy="4531878"/>
          </a:xfrm>
          <a:prstGeom prst="rect">
            <a:avLst/>
          </a:prstGeom>
        </p:spPr>
      </p:pic>
      <p:sp>
        <p:nvSpPr>
          <p:cNvPr id="15" name="TextBox 14"/>
          <p:cNvSpPr txBox="1"/>
          <p:nvPr/>
        </p:nvSpPr>
        <p:spPr>
          <a:xfrm>
            <a:off x="18952" y="10036259"/>
            <a:ext cx="4301177" cy="253916"/>
          </a:xfrm>
          <a:prstGeom prst="rect">
            <a:avLst/>
          </a:prstGeom>
          <a:noFill/>
        </p:spPr>
        <p:txBody>
          <a:bodyPr wrap="none" rtlCol="0">
            <a:spAutoFit/>
          </a:bodyPr>
          <a:lstStyle/>
          <a:p>
            <a:pPr defTabSz="685800"/>
            <a:r>
              <a:rPr lang="en-US" sz="1050" dirty="0" smtClean="0">
                <a:latin typeface="Raleway" panose="020B0003030101060003" pitchFamily="34" charset="0"/>
              </a:rPr>
              <a:t>Image: Indiana Jones and Last Crusade, Copyright </a:t>
            </a:r>
            <a:r>
              <a:rPr lang="en-US" sz="1050" dirty="0" err="1" smtClean="0">
                <a:latin typeface="Raleway" panose="020B0003030101060003" pitchFamily="34" charset="0"/>
              </a:rPr>
              <a:t>LucasFilm</a:t>
            </a:r>
            <a:r>
              <a:rPr lang="en-US" sz="1050" dirty="0" smtClean="0">
                <a:latin typeface="Raleway" panose="020B0003030101060003" pitchFamily="34" charset="0"/>
              </a:rPr>
              <a:t> 1989</a:t>
            </a:r>
          </a:p>
        </p:txBody>
      </p:sp>
    </p:spTree>
    <p:extLst>
      <p:ext uri="{BB962C8B-B14F-4D97-AF65-F5344CB8AC3E}">
        <p14:creationId xmlns:p14="http://schemas.microsoft.com/office/powerpoint/2010/main" val="4116519094"/>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291175" cy="10290175"/>
          </a:xfrm>
          <a:prstGeom prst="rect">
            <a:avLst/>
          </a:prstGeom>
        </p:spPr>
      </p:pic>
      <p:sp>
        <p:nvSpPr>
          <p:cNvPr id="10" name="TextBox 9"/>
          <p:cNvSpPr txBox="1"/>
          <p:nvPr/>
        </p:nvSpPr>
        <p:spPr>
          <a:xfrm>
            <a:off x="-603738" y="7268870"/>
            <a:ext cx="9470735" cy="1154518"/>
          </a:xfrm>
          <a:prstGeom prst="rect">
            <a:avLst/>
          </a:prstGeom>
          <a:noFill/>
        </p:spPr>
        <p:txBody>
          <a:bodyPr wrap="square" lIns="137407" tIns="68703" rIns="137407" bIns="68703" rtlCol="0">
            <a:spAutoFit/>
          </a:bodyPr>
          <a:lstStyle/>
          <a:p>
            <a:pPr algn="ctr"/>
            <a:r>
              <a:rPr lang="en-US" sz="6600" dirty="0" smtClean="0">
                <a:solidFill>
                  <a:schemeClr val="bg1"/>
                </a:solidFill>
                <a:latin typeface="Raleway" pitchFamily="34" charset="0"/>
                <a:ea typeface="Droid Sans" pitchFamily="34" charset="0"/>
                <a:cs typeface="Droid Sans" pitchFamily="34" charset="0"/>
              </a:rPr>
              <a:t>TESTABILITY</a:t>
            </a:r>
            <a:endParaRPr lang="en-US" sz="6600" dirty="0">
              <a:solidFill>
                <a:schemeClr val="bg1"/>
              </a:solidFill>
              <a:latin typeface="Raleway" pitchFamily="34" charset="0"/>
              <a:ea typeface="Droid Sans" pitchFamily="34" charset="0"/>
              <a:cs typeface="Droid Sans" pitchFamily="34" charset="0"/>
            </a:endParaRPr>
          </a:p>
        </p:txBody>
      </p:sp>
      <p:sp>
        <p:nvSpPr>
          <p:cNvPr id="16" name="TextBox 15"/>
          <p:cNvSpPr txBox="1"/>
          <p:nvPr/>
        </p:nvSpPr>
        <p:spPr>
          <a:xfrm>
            <a:off x="0" y="9705400"/>
            <a:ext cx="533400" cy="584775"/>
          </a:xfrm>
          <a:prstGeom prst="rect">
            <a:avLst/>
          </a:prstGeom>
          <a:noFill/>
        </p:spPr>
        <p:txBody>
          <a:bodyPr wrap="square" rtlCol="0">
            <a:spAutoFit/>
          </a:bodyPr>
          <a:lstStyle/>
          <a:p>
            <a:r>
              <a:rPr lang="en-US" sz="3200" b="1" dirty="0"/>
              <a:t>習</a:t>
            </a:r>
            <a:endParaRPr lang="en-US" sz="3200" dirty="0"/>
          </a:p>
        </p:txBody>
      </p:sp>
      <p:grpSp>
        <p:nvGrpSpPr>
          <p:cNvPr id="3" name="Group 2"/>
          <p:cNvGrpSpPr/>
          <p:nvPr/>
        </p:nvGrpSpPr>
        <p:grpSpPr>
          <a:xfrm>
            <a:off x="560120" y="8423388"/>
            <a:ext cx="7143018" cy="1000522"/>
            <a:chOff x="941119" y="8389553"/>
            <a:chExt cx="7143018" cy="1000522"/>
          </a:xfrm>
        </p:grpSpPr>
        <p:sp>
          <p:nvSpPr>
            <p:cNvPr id="17" name="Rectangle 16"/>
            <p:cNvSpPr/>
            <p:nvPr/>
          </p:nvSpPr>
          <p:spPr>
            <a:xfrm>
              <a:off x="941119" y="8389553"/>
              <a:ext cx="7143018" cy="1000522"/>
            </a:xfrm>
            <a:prstGeom prst="rect">
              <a:avLst/>
            </a:prstGeom>
          </p:spPr>
          <p:txBody>
            <a:bodyPr wrap="square" lIns="137407" tIns="68703" rIns="137407" bIns="68703">
              <a:spAutoFit/>
            </a:bodyPr>
            <a:lstStyle/>
            <a:p>
              <a:pPr algn="ctr"/>
              <a:r>
                <a:rPr lang="en-US" sz="2800" dirty="0">
                  <a:latin typeface="Raleway" pitchFamily="34" charset="0"/>
                </a:rPr>
                <a:t>“ </a:t>
              </a:r>
              <a:r>
                <a:rPr lang="en-US" sz="2800" dirty="0" smtClean="0">
                  <a:latin typeface="Raleway" pitchFamily="34" charset="0"/>
                </a:rPr>
                <a:t>We adore chaos because we </a:t>
              </a:r>
              <a:br>
                <a:rPr lang="en-US" sz="2800" dirty="0" smtClean="0">
                  <a:latin typeface="Raleway" pitchFamily="34" charset="0"/>
                </a:rPr>
              </a:br>
              <a:r>
                <a:rPr lang="en-US" sz="2800" dirty="0" smtClean="0">
                  <a:latin typeface="Raleway" pitchFamily="34" charset="0"/>
                </a:rPr>
                <a:t>love to produce order.“</a:t>
              </a:r>
              <a:endParaRPr lang="en-US" sz="2800" dirty="0">
                <a:latin typeface="Raleway" pitchFamily="34" charset="0"/>
              </a:endParaRPr>
            </a:p>
          </p:txBody>
        </p:sp>
        <p:sp>
          <p:nvSpPr>
            <p:cNvPr id="18" name="TextBox 17"/>
            <p:cNvSpPr txBox="1"/>
            <p:nvPr/>
          </p:nvSpPr>
          <p:spPr>
            <a:xfrm>
              <a:off x="6337852" y="8910257"/>
              <a:ext cx="1512925" cy="446524"/>
            </a:xfrm>
            <a:prstGeom prst="rect">
              <a:avLst/>
            </a:prstGeom>
            <a:noFill/>
          </p:spPr>
          <p:txBody>
            <a:bodyPr wrap="square" lIns="137407" tIns="68703" rIns="137407" bIns="68703" rtlCol="0">
              <a:spAutoFit/>
            </a:bodyPr>
            <a:lstStyle/>
            <a:p>
              <a:r>
                <a:rPr lang="en-US" sz="2000" dirty="0">
                  <a:solidFill>
                    <a:schemeClr val="tx2">
                      <a:lumMod val="75000"/>
                    </a:schemeClr>
                  </a:solidFill>
                  <a:latin typeface="Oswald" pitchFamily="2" charset="0"/>
                  <a:ea typeface="Droid Sans" pitchFamily="34" charset="0"/>
                  <a:cs typeface="Droid Sans" pitchFamily="34" charset="0"/>
                </a:rPr>
                <a:t>- </a:t>
              </a:r>
              <a:r>
                <a:rPr lang="en-US" sz="2000" dirty="0" smtClean="0">
                  <a:solidFill>
                    <a:schemeClr val="tx2">
                      <a:lumMod val="75000"/>
                    </a:schemeClr>
                  </a:solidFill>
                  <a:latin typeface="Oswald" pitchFamily="2" charset="0"/>
                  <a:ea typeface="Droid Sans" pitchFamily="34" charset="0"/>
                  <a:cs typeface="Droid Sans" pitchFamily="34" charset="0"/>
                </a:rPr>
                <a:t>M C Escher</a:t>
              </a:r>
              <a:endParaRPr lang="en-US" sz="2000" dirty="0">
                <a:solidFill>
                  <a:schemeClr val="tx2">
                    <a:lumMod val="75000"/>
                  </a:schemeClr>
                </a:solidFill>
                <a:latin typeface="Oswald" pitchFamily="2" charset="0"/>
                <a:ea typeface="Droid Sans" pitchFamily="34" charset="0"/>
                <a:cs typeface="Droid Sans" pitchFamily="34" charset="0"/>
              </a:endParaRPr>
            </a:p>
          </p:txBody>
        </p:sp>
      </p:grpSp>
      <p:sp>
        <p:nvSpPr>
          <p:cNvPr id="19" name="TextBox 18"/>
          <p:cNvSpPr txBox="1"/>
          <p:nvPr/>
        </p:nvSpPr>
        <p:spPr>
          <a:xfrm>
            <a:off x="15225912" y="9997787"/>
            <a:ext cx="3065263" cy="253916"/>
          </a:xfrm>
          <a:prstGeom prst="rect">
            <a:avLst/>
          </a:prstGeom>
          <a:noFill/>
        </p:spPr>
        <p:txBody>
          <a:bodyPr wrap="none" rtlCol="0">
            <a:spAutoFit/>
          </a:bodyPr>
          <a:lstStyle/>
          <a:p>
            <a:pPr defTabSz="685800"/>
            <a:r>
              <a:rPr lang="en-US" sz="1050" dirty="0" smtClean="0">
                <a:latin typeface="Raleway" panose="020B0003030101060003" pitchFamily="34" charset="0"/>
              </a:rPr>
              <a:t>Image: Monkey by Samuel Rogers / CC by 2.0</a:t>
            </a:r>
          </a:p>
        </p:txBody>
      </p:sp>
    </p:spTree>
    <p:extLst>
      <p:ext uri="{BB962C8B-B14F-4D97-AF65-F5344CB8AC3E}">
        <p14:creationId xmlns:p14="http://schemas.microsoft.com/office/powerpoint/2010/main" val="173398577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426" r="30956"/>
          <a:stretch/>
        </p:blipFill>
        <p:spPr>
          <a:xfrm>
            <a:off x="1569010" y="1087540"/>
            <a:ext cx="6115324" cy="7335687"/>
          </a:xfrm>
          <a:prstGeom prst="rect">
            <a:avLst/>
          </a:prstGeom>
        </p:spPr>
      </p:pic>
      <p:sp>
        <p:nvSpPr>
          <p:cNvPr id="8" name="Parallelogram 7"/>
          <p:cNvSpPr/>
          <p:nvPr/>
        </p:nvSpPr>
        <p:spPr>
          <a:xfrm>
            <a:off x="7684334" y="1897192"/>
            <a:ext cx="10224842" cy="1370211"/>
          </a:xfrm>
          <a:prstGeom prst="parallelogram">
            <a:avLst>
              <a:gd name="adj" fmla="val 39129"/>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10" name="TextBox 9"/>
          <p:cNvSpPr txBox="1"/>
          <p:nvPr/>
        </p:nvSpPr>
        <p:spPr>
          <a:xfrm>
            <a:off x="7684334" y="789553"/>
            <a:ext cx="9239291" cy="2477850"/>
          </a:xfrm>
          <a:prstGeom prst="rect">
            <a:avLst/>
          </a:prstGeom>
          <a:noFill/>
        </p:spPr>
        <p:txBody>
          <a:bodyPr wrap="square" lIns="137407" tIns="68703" rIns="137407" bIns="68703" rtlCol="0">
            <a:spAutoFit/>
          </a:bodyPr>
          <a:lstStyle/>
          <a:p>
            <a:r>
              <a:rPr lang="en-US" sz="7200" dirty="0" smtClean="0">
                <a:latin typeface="Raleway" pitchFamily="34" charset="0"/>
                <a:ea typeface="Droid Sans" pitchFamily="34" charset="0"/>
                <a:cs typeface="Droid Sans" pitchFamily="34" charset="0"/>
              </a:rPr>
              <a:t>  WHAT DID WE </a:t>
            </a:r>
            <a:br>
              <a:rPr lang="en-US" sz="7200" dirty="0" smtClean="0">
                <a:latin typeface="Raleway" pitchFamily="34" charset="0"/>
                <a:ea typeface="Droid Sans" pitchFamily="34" charset="0"/>
                <a:cs typeface="Droid Sans" pitchFamily="34" charset="0"/>
              </a:rPr>
            </a:br>
            <a:r>
              <a:rPr lang="en-US" sz="7200" dirty="0" smtClean="0">
                <a:latin typeface="Raleway" pitchFamily="34" charset="0"/>
                <a:ea typeface="Droid Sans" pitchFamily="34" charset="0"/>
                <a:cs typeface="Droid Sans" pitchFamily="34" charset="0"/>
              </a:rPr>
              <a:t>  </a:t>
            </a:r>
            <a:r>
              <a:rPr lang="en-US" sz="8000" dirty="0" smtClean="0">
                <a:solidFill>
                  <a:schemeClr val="bg1"/>
                </a:solidFill>
                <a:latin typeface="Raleway" pitchFamily="34" charset="0"/>
                <a:ea typeface="Droid Sans" pitchFamily="34" charset="0"/>
                <a:cs typeface="Droid Sans" pitchFamily="34" charset="0"/>
              </a:rPr>
              <a:t>LEARN TODAY?</a:t>
            </a:r>
            <a:endParaRPr lang="en-US" sz="8000" dirty="0">
              <a:solidFill>
                <a:schemeClr val="bg1"/>
              </a:solidFill>
              <a:latin typeface="Raleway" pitchFamily="34" charset="0"/>
              <a:ea typeface="Droid Sans" pitchFamily="34" charset="0"/>
              <a:cs typeface="Droid Sans" pitchFamily="34" charset="0"/>
            </a:endParaRPr>
          </a:p>
        </p:txBody>
      </p:sp>
      <p:sp>
        <p:nvSpPr>
          <p:cNvPr id="11" name="TextBox 10"/>
          <p:cNvSpPr txBox="1"/>
          <p:nvPr/>
        </p:nvSpPr>
        <p:spPr>
          <a:xfrm>
            <a:off x="0" y="10036259"/>
            <a:ext cx="4543231" cy="253916"/>
          </a:xfrm>
          <a:prstGeom prst="rect">
            <a:avLst/>
          </a:prstGeom>
          <a:noFill/>
        </p:spPr>
        <p:txBody>
          <a:bodyPr wrap="none" rtlCol="0">
            <a:spAutoFit/>
          </a:bodyPr>
          <a:lstStyle/>
          <a:p>
            <a:pPr defTabSz="685800"/>
            <a:r>
              <a:rPr lang="en-US" sz="1050" dirty="0" smtClean="0">
                <a:latin typeface="Raleway" panose="020B0003030101060003" pitchFamily="34" charset="0"/>
              </a:rPr>
              <a:t>Image: </a:t>
            </a:r>
            <a:r>
              <a:rPr lang="en-US" sz="1050" dirty="0">
                <a:latin typeface="Raleway" panose="020B0003030101060003" pitchFamily="34" charset="0"/>
              </a:rPr>
              <a:t>15028-UCD Pacific Place-3448 by A&amp;M Commerce </a:t>
            </a:r>
            <a:r>
              <a:rPr lang="en-US" sz="1050" dirty="0" smtClean="0">
                <a:latin typeface="Raleway" panose="020B0003030101060003" pitchFamily="34" charset="0"/>
              </a:rPr>
              <a:t>/ CC by 2.0</a:t>
            </a:r>
          </a:p>
        </p:txBody>
      </p:sp>
      <p:sp>
        <p:nvSpPr>
          <p:cNvPr id="12" name="Oval 11"/>
          <p:cNvSpPr/>
          <p:nvPr/>
        </p:nvSpPr>
        <p:spPr>
          <a:xfrm>
            <a:off x="8517131" y="3745937"/>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4" name="TextBox 13"/>
          <p:cNvSpPr txBox="1"/>
          <p:nvPr/>
        </p:nvSpPr>
        <p:spPr>
          <a:xfrm>
            <a:off x="9313782" y="3730682"/>
            <a:ext cx="8399452"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Service Fabric can solve problems</a:t>
            </a:r>
            <a:endParaRPr lang="en-US" sz="3600" dirty="0">
              <a:latin typeface="Oswald" pitchFamily="2" charset="0"/>
              <a:ea typeface="Open Sans" pitchFamily="34" charset="0"/>
              <a:cs typeface="Open Sans" pitchFamily="34" charset="0"/>
            </a:endParaRPr>
          </a:p>
        </p:txBody>
      </p:sp>
      <p:sp>
        <p:nvSpPr>
          <p:cNvPr id="15" name="Oval 14"/>
          <p:cNvSpPr/>
          <p:nvPr/>
        </p:nvSpPr>
        <p:spPr>
          <a:xfrm>
            <a:off x="8517131" y="6630833"/>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6" name="TextBox 15"/>
          <p:cNvSpPr txBox="1"/>
          <p:nvPr/>
        </p:nvSpPr>
        <p:spPr>
          <a:xfrm>
            <a:off x="9313782" y="6615578"/>
            <a:ext cx="8399452"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Complexity may be … moved</a:t>
            </a:r>
            <a:endParaRPr lang="en-US" sz="3600" dirty="0">
              <a:latin typeface="Oswald" pitchFamily="2" charset="0"/>
              <a:ea typeface="Open Sans" pitchFamily="34" charset="0"/>
              <a:cs typeface="Open Sans" pitchFamily="34" charset="0"/>
            </a:endParaRPr>
          </a:p>
        </p:txBody>
      </p:sp>
      <p:sp>
        <p:nvSpPr>
          <p:cNvPr id="18" name="Oval 17"/>
          <p:cNvSpPr/>
          <p:nvPr/>
        </p:nvSpPr>
        <p:spPr>
          <a:xfrm>
            <a:off x="8517131" y="5648826"/>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9" name="TextBox 18"/>
          <p:cNvSpPr txBox="1"/>
          <p:nvPr/>
        </p:nvSpPr>
        <p:spPr>
          <a:xfrm>
            <a:off x="9313782" y="5633571"/>
            <a:ext cx="8399452"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Not a golden hammer</a:t>
            </a:r>
            <a:endParaRPr lang="en-US" sz="3600" dirty="0">
              <a:latin typeface="Oswald" pitchFamily="2" charset="0"/>
              <a:ea typeface="Open Sans" pitchFamily="34" charset="0"/>
              <a:cs typeface="Open Sans" pitchFamily="34" charset="0"/>
            </a:endParaRPr>
          </a:p>
        </p:txBody>
      </p:sp>
      <p:sp>
        <p:nvSpPr>
          <p:cNvPr id="20" name="Oval 19"/>
          <p:cNvSpPr/>
          <p:nvPr/>
        </p:nvSpPr>
        <p:spPr>
          <a:xfrm>
            <a:off x="8517131" y="4697364"/>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21" name="TextBox 20"/>
          <p:cNvSpPr txBox="1"/>
          <p:nvPr/>
        </p:nvSpPr>
        <p:spPr>
          <a:xfrm>
            <a:off x="9313782" y="4682109"/>
            <a:ext cx="8399452"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Exceedingly flexible and powerful</a:t>
            </a:r>
            <a:endParaRPr lang="en-US" sz="3600" dirty="0">
              <a:latin typeface="Oswald" pitchFamily="2" charset="0"/>
              <a:ea typeface="Open Sans" pitchFamily="34" charset="0"/>
              <a:cs typeface="Open Sans" pitchFamily="34" charset="0"/>
            </a:endParaRPr>
          </a:p>
        </p:txBody>
      </p:sp>
    </p:spTree>
    <p:extLst>
      <p:ext uri="{BB962C8B-B14F-4D97-AF65-F5344CB8AC3E}">
        <p14:creationId xmlns:p14="http://schemas.microsoft.com/office/powerpoint/2010/main" val="74106921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6" grpId="0"/>
      <p:bldP spid="18" grpId="0" animBg="1"/>
      <p:bldP spid="19" grpId="0"/>
      <p:bldP spid="20"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8291175" cy="3853543"/>
          </a:xfrm>
          <a:prstGeom prst="rect">
            <a:avLst/>
          </a:prstGeom>
        </p:spPr>
      </p:pic>
      <p:sp>
        <p:nvSpPr>
          <p:cNvPr id="3" name="TextBox 2"/>
          <p:cNvSpPr txBox="1"/>
          <p:nvPr/>
        </p:nvSpPr>
        <p:spPr>
          <a:xfrm>
            <a:off x="2417330" y="4015125"/>
            <a:ext cx="11072786" cy="1662242"/>
          </a:xfrm>
          <a:prstGeom prst="rect">
            <a:avLst/>
          </a:prstGeom>
          <a:noFill/>
        </p:spPr>
        <p:txBody>
          <a:bodyPr wrap="square" lIns="137407" tIns="68703" rIns="137407" bIns="68703" rtlCol="0">
            <a:spAutoFit/>
          </a:bodyPr>
          <a:lstStyle/>
          <a:p>
            <a:r>
              <a:rPr lang="en-US" sz="9900" dirty="0" smtClean="0">
                <a:solidFill>
                  <a:srgbClr val="000000"/>
                </a:solidFill>
                <a:latin typeface="Oswald" pitchFamily="2" charset="0"/>
                <a:ea typeface="Droid Sans" pitchFamily="34" charset="0"/>
                <a:cs typeface="Droid Sans" pitchFamily="34" charset="0"/>
              </a:rPr>
              <a:t>PREORDER?</a:t>
            </a:r>
            <a:endParaRPr lang="en-US" sz="9900" dirty="0">
              <a:solidFill>
                <a:schemeClr val="bg1"/>
              </a:solidFill>
              <a:latin typeface="Oswald" pitchFamily="2" charset="0"/>
              <a:ea typeface="Droid Sans" pitchFamily="34" charset="0"/>
              <a:cs typeface="Droid Sans" pitchFamily="34" charset="0"/>
            </a:endParaRPr>
          </a:p>
        </p:txBody>
      </p:sp>
      <p:sp>
        <p:nvSpPr>
          <p:cNvPr id="4" name="TextBox 3"/>
          <p:cNvSpPr txBox="1"/>
          <p:nvPr/>
        </p:nvSpPr>
        <p:spPr>
          <a:xfrm>
            <a:off x="315873" y="3853542"/>
            <a:ext cx="2479578" cy="1985407"/>
          </a:xfrm>
          <a:prstGeom prst="rect">
            <a:avLst/>
          </a:prstGeom>
          <a:noFill/>
        </p:spPr>
        <p:txBody>
          <a:bodyPr wrap="square" lIns="137407" tIns="68703" rIns="137407" bIns="68703" rtlCol="0">
            <a:spAutoFit/>
          </a:bodyPr>
          <a:lstStyle/>
          <a:p>
            <a:r>
              <a:rPr lang="en-US" sz="12000" dirty="0">
                <a:solidFill>
                  <a:srgbClr val="88BDE7"/>
                </a:solidFill>
                <a:latin typeface="Oswald" pitchFamily="2" charset="0"/>
                <a:ea typeface="Droid Sans" pitchFamily="34" charset="0"/>
                <a:cs typeface="Droid Sans" pitchFamily="34" charset="0"/>
              </a:rPr>
              <a:t>///</a:t>
            </a:r>
          </a:p>
        </p:txBody>
      </p:sp>
      <p:sp>
        <p:nvSpPr>
          <p:cNvPr id="5" name="TextBox 4"/>
          <p:cNvSpPr txBox="1"/>
          <p:nvPr/>
        </p:nvSpPr>
        <p:spPr>
          <a:xfrm>
            <a:off x="2417330" y="5677367"/>
            <a:ext cx="13989620" cy="3370402"/>
          </a:xfrm>
          <a:prstGeom prst="rect">
            <a:avLst/>
          </a:prstGeom>
          <a:noFill/>
        </p:spPr>
        <p:txBody>
          <a:bodyPr wrap="square" lIns="137407" tIns="68703" rIns="137407" bIns="68703" rtlCol="0">
            <a:spAutoFit/>
          </a:bodyPr>
          <a:lstStyle/>
          <a:p>
            <a:r>
              <a:rPr lang="en-US" sz="3000" dirty="0" smtClean="0">
                <a:latin typeface="Open Sans" pitchFamily="34" charset="0"/>
                <a:ea typeface="Open Sans" pitchFamily="34" charset="0"/>
                <a:cs typeface="Open Sans" pitchFamily="34" charset="0"/>
              </a:rPr>
              <a:t>Download the SDK</a:t>
            </a:r>
          </a:p>
          <a:p>
            <a:endParaRPr lang="en-US" sz="3000" dirty="0">
              <a:latin typeface="Open Sans" pitchFamily="34" charset="0"/>
              <a:ea typeface="Open Sans" pitchFamily="34" charset="0"/>
              <a:cs typeface="Open Sans" pitchFamily="34" charset="0"/>
            </a:endParaRPr>
          </a:p>
          <a:p>
            <a:r>
              <a:rPr lang="en-US" sz="3000" dirty="0" smtClean="0">
                <a:latin typeface="Open Sans" pitchFamily="34" charset="0"/>
                <a:ea typeface="Open Sans" pitchFamily="34" charset="0"/>
                <a:cs typeface="Open Sans" pitchFamily="34" charset="0"/>
              </a:rPr>
              <a:t>Azure Public Preview by EOCY (maybe)</a:t>
            </a:r>
          </a:p>
          <a:p>
            <a:endParaRPr lang="en-US" sz="3000" dirty="0">
              <a:latin typeface="Open Sans" pitchFamily="34" charset="0"/>
              <a:ea typeface="Open Sans" pitchFamily="34" charset="0"/>
              <a:cs typeface="Open Sans" pitchFamily="34" charset="0"/>
            </a:endParaRPr>
          </a:p>
          <a:p>
            <a:r>
              <a:rPr lang="en-US" sz="3000" dirty="0" smtClean="0">
                <a:latin typeface="Open Sans" pitchFamily="34" charset="0"/>
                <a:ea typeface="Open Sans" pitchFamily="34" charset="0"/>
                <a:cs typeface="Open Sans" pitchFamily="34" charset="0"/>
              </a:rPr>
              <a:t>Coming to on-</a:t>
            </a:r>
            <a:r>
              <a:rPr lang="en-US" sz="3000" dirty="0" err="1" smtClean="0">
                <a:latin typeface="Open Sans" pitchFamily="34" charset="0"/>
                <a:ea typeface="Open Sans" pitchFamily="34" charset="0"/>
                <a:cs typeface="Open Sans" pitchFamily="34" charset="0"/>
              </a:rPr>
              <a:t>prem</a:t>
            </a:r>
            <a:r>
              <a:rPr lang="en-US" sz="3000" dirty="0" smtClean="0">
                <a:latin typeface="Open Sans" pitchFamily="34" charset="0"/>
                <a:ea typeface="Open Sans" pitchFamily="34" charset="0"/>
                <a:cs typeface="Open Sans" pitchFamily="34" charset="0"/>
              </a:rPr>
              <a:t> with Windows Server 2016</a:t>
            </a:r>
          </a:p>
          <a:p>
            <a:endParaRPr lang="en-US" sz="3000" dirty="0">
              <a:latin typeface="Open Sans" pitchFamily="34" charset="0"/>
              <a:ea typeface="Open Sans" pitchFamily="34" charset="0"/>
              <a:cs typeface="Open Sans" pitchFamily="34" charset="0"/>
            </a:endParaRPr>
          </a:p>
          <a:p>
            <a:r>
              <a:rPr lang="en-US" sz="3000" dirty="0" smtClean="0">
                <a:latin typeface="Open Sans" pitchFamily="34" charset="0"/>
                <a:ea typeface="Open Sans" pitchFamily="34" charset="0"/>
                <a:cs typeface="Open Sans" pitchFamily="34" charset="0"/>
              </a:rPr>
              <a:t>Publically state goal of having Service Fabric on Linux &amp; other cloud providers</a:t>
            </a:r>
            <a:endParaRPr lang="en-US" sz="3000" dirty="0">
              <a:latin typeface="Open Sans" pitchFamily="34" charset="0"/>
              <a:ea typeface="Open Sans" pitchFamily="34" charset="0"/>
              <a:cs typeface="Open Sans" pitchFamily="34" charset="0"/>
            </a:endParaRPr>
          </a:p>
        </p:txBody>
      </p:sp>
      <p:sp>
        <p:nvSpPr>
          <p:cNvPr id="6" name="TextBox 5"/>
          <p:cNvSpPr txBox="1"/>
          <p:nvPr/>
        </p:nvSpPr>
        <p:spPr>
          <a:xfrm>
            <a:off x="0" y="10036259"/>
            <a:ext cx="3486852" cy="253916"/>
          </a:xfrm>
          <a:prstGeom prst="rect">
            <a:avLst/>
          </a:prstGeom>
          <a:noFill/>
        </p:spPr>
        <p:txBody>
          <a:bodyPr wrap="none" rtlCol="0">
            <a:spAutoFit/>
          </a:bodyPr>
          <a:lstStyle/>
          <a:p>
            <a:pPr defTabSz="685800"/>
            <a:r>
              <a:rPr lang="en-US" sz="1050" dirty="0" smtClean="0">
                <a:latin typeface="Raleway" panose="020B0003030101060003" pitchFamily="34" charset="0"/>
              </a:rPr>
              <a:t>Image: The Lost Queue by Ewen Roberts / CC by 2.0</a:t>
            </a:r>
          </a:p>
        </p:txBody>
      </p:sp>
    </p:spTree>
    <p:extLst>
      <p:ext uri="{BB962C8B-B14F-4D97-AF65-F5344CB8AC3E}">
        <p14:creationId xmlns:p14="http://schemas.microsoft.com/office/powerpoint/2010/main" val="45706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445602"/>
            <a:ext cx="18291175" cy="3582153"/>
          </a:xfrm>
          <a:prstGeom prst="rect">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101" y="2445597"/>
            <a:ext cx="2554468" cy="2548492"/>
          </a:xfrm>
          <a:prstGeom prst="rect">
            <a:avLst/>
          </a:prstGeom>
        </p:spPr>
      </p:pic>
      <p:sp>
        <p:nvSpPr>
          <p:cNvPr id="47" name="Rectangle 46"/>
          <p:cNvSpPr/>
          <p:nvPr/>
        </p:nvSpPr>
        <p:spPr>
          <a:xfrm>
            <a:off x="9297100" y="4994089"/>
            <a:ext cx="2554470" cy="1246098"/>
          </a:xfrm>
          <a:prstGeom prst="rect">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3" name="TextBox 32"/>
          <p:cNvSpPr txBox="1"/>
          <p:nvPr/>
        </p:nvSpPr>
        <p:spPr>
          <a:xfrm>
            <a:off x="274320" y="1161725"/>
            <a:ext cx="9914709" cy="2600960"/>
          </a:xfrm>
          <a:prstGeom prst="rect">
            <a:avLst/>
          </a:prstGeom>
          <a:noFill/>
        </p:spPr>
        <p:txBody>
          <a:bodyPr wrap="square" lIns="137407" tIns="68703" rIns="137407" bIns="68703" rtlCol="0">
            <a:spAutoFit/>
          </a:bodyPr>
          <a:lstStyle/>
          <a:p>
            <a:r>
              <a:rPr lang="en-US" sz="8000" dirty="0" smtClean="0">
                <a:solidFill>
                  <a:srgbClr val="000000"/>
                </a:solidFill>
                <a:latin typeface="Raleway" pitchFamily="34" charset="0"/>
                <a:ea typeface="Droid Sans" pitchFamily="34" charset="0"/>
                <a:cs typeface="Droid Sans" pitchFamily="34" charset="0"/>
              </a:rPr>
              <a:t>SETTING</a:t>
            </a:r>
            <a:endParaRPr lang="en-US" sz="7200" dirty="0">
              <a:solidFill>
                <a:srgbClr val="000000"/>
              </a:solidFill>
              <a:latin typeface="Raleway" pitchFamily="34" charset="0"/>
              <a:ea typeface="Droid Sans" pitchFamily="34" charset="0"/>
              <a:cs typeface="Droid Sans" pitchFamily="34" charset="0"/>
            </a:endParaRPr>
          </a:p>
          <a:p>
            <a:r>
              <a:rPr lang="en-US" sz="8000" dirty="0" smtClean="0">
                <a:solidFill>
                  <a:schemeClr val="bg1"/>
                </a:solidFill>
                <a:latin typeface="Raleway" pitchFamily="34" charset="0"/>
                <a:ea typeface="Droid Sans" pitchFamily="34" charset="0"/>
                <a:cs typeface="Droid Sans" pitchFamily="34" charset="0"/>
              </a:rPr>
              <a:t>EXPECTATIONS</a:t>
            </a:r>
            <a:endParaRPr lang="en-US" sz="8000" dirty="0">
              <a:solidFill>
                <a:schemeClr val="bg1"/>
              </a:solidFill>
              <a:latin typeface="Raleway" pitchFamily="34" charset="0"/>
              <a:ea typeface="Droid Sans" pitchFamily="34" charset="0"/>
              <a:cs typeface="Droid Sans" pitchFamily="34" charset="0"/>
            </a:endParaRPr>
          </a:p>
        </p:txBody>
      </p:sp>
      <p:pic>
        <p:nvPicPr>
          <p:cNvPr id="35" name="Picture 2" descr="C:\Users\mikewo\AppData\Local\Temp\msohtmlclip1\01\clip_image001.jpg"/>
          <p:cNvPicPr>
            <a:picLocks noChangeAspect="1" noChangeArrowheads="1"/>
          </p:cNvPicPr>
          <p:nvPr/>
        </p:nvPicPr>
        <p:blipFill rotWithShape="1">
          <a:blip r:embed="rId4" cstate="screen"/>
          <a:srcRect l="20639" r="7700" b="23343"/>
          <a:stretch/>
        </p:blipFill>
        <p:spPr bwMode="auto">
          <a:xfrm>
            <a:off x="13220774" y="2445596"/>
            <a:ext cx="2554470" cy="2548490"/>
          </a:xfrm>
          <a:prstGeom prst="rect">
            <a:avLst/>
          </a:prstGeom>
          <a:noFill/>
        </p:spPr>
      </p:pic>
      <p:sp>
        <p:nvSpPr>
          <p:cNvPr id="31" name="TextBox 30"/>
          <p:cNvSpPr txBox="1"/>
          <p:nvPr/>
        </p:nvSpPr>
        <p:spPr>
          <a:xfrm>
            <a:off x="9335679" y="5268336"/>
            <a:ext cx="2554467" cy="692746"/>
          </a:xfrm>
          <a:prstGeom prst="rect">
            <a:avLst/>
          </a:prstGeom>
          <a:noFill/>
        </p:spPr>
        <p:txBody>
          <a:bodyPr wrap="square" lIns="137407" tIns="68703" rIns="137407" bIns="68703" rtlCol="0">
            <a:spAutoFit/>
          </a:bodyPr>
          <a:lstStyle/>
          <a:p>
            <a:pPr algn="ctr"/>
            <a:r>
              <a:rPr lang="en-US" sz="3600" dirty="0" smtClean="0">
                <a:solidFill>
                  <a:schemeClr val="bg1"/>
                </a:solidFill>
                <a:latin typeface="Oswald" pitchFamily="2" charset="0"/>
                <a:ea typeface="Droid Sans" pitchFamily="34" charset="0"/>
                <a:cs typeface="Droid Sans" pitchFamily="34" charset="0"/>
              </a:rPr>
              <a:t>#1</a:t>
            </a:r>
            <a:endParaRPr lang="en-US" sz="3600" dirty="0">
              <a:solidFill>
                <a:schemeClr val="bg1"/>
              </a:solidFill>
              <a:latin typeface="Oswald" pitchFamily="2" charset="0"/>
              <a:ea typeface="Droid Sans" pitchFamily="34" charset="0"/>
              <a:cs typeface="Droid Sans" pitchFamily="34" charset="0"/>
            </a:endParaRPr>
          </a:p>
        </p:txBody>
      </p:sp>
      <p:sp>
        <p:nvSpPr>
          <p:cNvPr id="48" name="Rectangle 47"/>
          <p:cNvSpPr/>
          <p:nvPr/>
        </p:nvSpPr>
        <p:spPr>
          <a:xfrm>
            <a:off x="13220775" y="4994091"/>
            <a:ext cx="2554470" cy="1246094"/>
          </a:xfrm>
          <a:prstGeom prst="rect">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2" name="TextBox 31"/>
          <p:cNvSpPr txBox="1"/>
          <p:nvPr/>
        </p:nvSpPr>
        <p:spPr>
          <a:xfrm>
            <a:off x="13229898" y="5268334"/>
            <a:ext cx="2554467" cy="692746"/>
          </a:xfrm>
          <a:prstGeom prst="rect">
            <a:avLst/>
          </a:prstGeom>
          <a:noFill/>
        </p:spPr>
        <p:txBody>
          <a:bodyPr wrap="square" lIns="137407" tIns="68703" rIns="137407" bIns="68703" rtlCol="0">
            <a:spAutoFit/>
          </a:bodyPr>
          <a:lstStyle/>
          <a:p>
            <a:pPr algn="ctr"/>
            <a:r>
              <a:rPr lang="en-US" sz="3600" dirty="0" smtClean="0">
                <a:solidFill>
                  <a:schemeClr val="bg1"/>
                </a:solidFill>
                <a:latin typeface="Oswald" pitchFamily="2" charset="0"/>
                <a:ea typeface="Droid Sans" pitchFamily="34" charset="0"/>
                <a:cs typeface="Droid Sans" pitchFamily="34" charset="0"/>
              </a:rPr>
              <a:t>#2</a:t>
            </a:r>
            <a:endParaRPr lang="en-US" sz="3600" dirty="0">
              <a:solidFill>
                <a:schemeClr val="bg1"/>
              </a:solidFill>
              <a:latin typeface="Oswald" pitchFamily="2" charset="0"/>
              <a:ea typeface="Droid Sans" pitchFamily="34" charset="0"/>
              <a:cs typeface="Droid Sans" pitchFamily="34" charset="0"/>
            </a:endParaRPr>
          </a:p>
        </p:txBody>
      </p:sp>
      <p:sp>
        <p:nvSpPr>
          <p:cNvPr id="39" name="TextBox 38"/>
          <p:cNvSpPr txBox="1"/>
          <p:nvPr/>
        </p:nvSpPr>
        <p:spPr>
          <a:xfrm>
            <a:off x="0" y="9848551"/>
            <a:ext cx="5570756" cy="415498"/>
          </a:xfrm>
          <a:prstGeom prst="rect">
            <a:avLst/>
          </a:prstGeom>
          <a:noFill/>
        </p:spPr>
        <p:txBody>
          <a:bodyPr wrap="none" rtlCol="0">
            <a:spAutoFit/>
          </a:bodyPr>
          <a:lstStyle/>
          <a:p>
            <a:pPr defTabSz="685800"/>
            <a:r>
              <a:rPr lang="en-US" sz="1050" dirty="0" smtClean="0">
                <a:latin typeface="Raleway" panose="020B0003030101060003" pitchFamily="34" charset="0"/>
              </a:rPr>
              <a:t>Image</a:t>
            </a:r>
            <a:r>
              <a:rPr lang="en-US" sz="1050" dirty="0">
                <a:latin typeface="Raleway" panose="020B0003030101060003" pitchFamily="34" charset="0"/>
              </a:rPr>
              <a:t>: The most important sign you’ll ever seen in a mine by Kevin Dooley / CC by 2.0</a:t>
            </a:r>
          </a:p>
          <a:p>
            <a:pPr defTabSz="685800" fontAlgn="auto">
              <a:spcBef>
                <a:spcPts val="0"/>
              </a:spcBef>
              <a:spcAft>
                <a:spcPts val="0"/>
              </a:spcAft>
              <a:buClrTx/>
              <a:buSzTx/>
            </a:pPr>
            <a:r>
              <a:rPr lang="en-US" sz="1050" dirty="0" smtClean="0">
                <a:latin typeface="Raleway" panose="020B0003030101060003" pitchFamily="34" charset="0"/>
              </a:rPr>
              <a:t>Image: Tunneling by </a:t>
            </a:r>
            <a:r>
              <a:rPr lang="en-US" sz="1050" dirty="0" err="1" smtClean="0">
                <a:latin typeface="Raleway" panose="020B0003030101060003" pitchFamily="34" charset="0"/>
              </a:rPr>
              <a:t>jurvetson</a:t>
            </a:r>
            <a:r>
              <a:rPr lang="en-US" sz="1050" dirty="0" smtClean="0">
                <a:latin typeface="Raleway" panose="020B0003030101060003" pitchFamily="34" charset="0"/>
              </a:rPr>
              <a:t> / CC by 2.0</a:t>
            </a:r>
          </a:p>
        </p:txBody>
      </p:sp>
    </p:spTree>
    <p:extLst>
      <p:ext uri="{BB962C8B-B14F-4D97-AF65-F5344CB8AC3E}">
        <p14:creationId xmlns:p14="http://schemas.microsoft.com/office/powerpoint/2010/main" val="2298119237"/>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ppt_x</p:attrName>
                                        </p:attrNameLst>
                                      </p:cBhvr>
                                      <p:tavLst>
                                        <p:tav tm="0">
                                          <p:val>
                                            <p:strVal val="#ppt_x"/>
                                          </p:val>
                                        </p:tav>
                                        <p:tav tm="100000">
                                          <p:val>
                                            <p:strVal val="#ppt_x"/>
                                          </p:val>
                                        </p:tav>
                                      </p:tavLst>
                                    </p:anim>
                                    <p:anim calcmode="lin" valueType="num">
                                      <p:cBhvr>
                                        <p:cTn id="14" dur="5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anim calcmode="lin" valueType="num">
                                      <p:cBhvr>
                                        <p:cTn id="25" dur="500" fill="hold"/>
                                        <p:tgtEl>
                                          <p:spTgt spid="35"/>
                                        </p:tgtEl>
                                        <p:attrNameLst>
                                          <p:attrName>ppt_x</p:attrName>
                                        </p:attrNameLst>
                                      </p:cBhvr>
                                      <p:tavLst>
                                        <p:tav tm="0">
                                          <p:val>
                                            <p:strVal val="#ppt_x"/>
                                          </p:val>
                                        </p:tav>
                                        <p:tav tm="100000">
                                          <p:val>
                                            <p:strVal val="#ppt_x"/>
                                          </p:val>
                                        </p:tav>
                                      </p:tavLst>
                                    </p:anim>
                                    <p:anim calcmode="lin" valueType="num">
                                      <p:cBhvr>
                                        <p:cTn id="26" dur="5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anim calcmode="lin" valueType="num">
                                      <p:cBhvr>
                                        <p:cTn id="30" dur="500" fill="hold"/>
                                        <p:tgtEl>
                                          <p:spTgt spid="32"/>
                                        </p:tgtEl>
                                        <p:attrNameLst>
                                          <p:attrName>ppt_x</p:attrName>
                                        </p:attrNameLst>
                                      </p:cBhvr>
                                      <p:tavLst>
                                        <p:tav tm="0">
                                          <p:val>
                                            <p:strVal val="#ppt_x"/>
                                          </p:val>
                                        </p:tav>
                                        <p:tav tm="100000">
                                          <p:val>
                                            <p:strVal val="#ppt_x"/>
                                          </p:val>
                                        </p:tav>
                                      </p:tavLst>
                                    </p:anim>
                                    <p:anim calcmode="lin" valueType="num">
                                      <p:cBhvr>
                                        <p:cTn id="31" dur="5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anim calcmode="lin" valueType="num">
                                      <p:cBhvr>
                                        <p:cTn id="35" dur="500" fill="hold"/>
                                        <p:tgtEl>
                                          <p:spTgt spid="48"/>
                                        </p:tgtEl>
                                        <p:attrNameLst>
                                          <p:attrName>ppt_x</p:attrName>
                                        </p:attrNameLst>
                                      </p:cBhvr>
                                      <p:tavLst>
                                        <p:tav tm="0">
                                          <p:val>
                                            <p:strVal val="#ppt_x"/>
                                          </p:val>
                                        </p:tav>
                                        <p:tav tm="100000">
                                          <p:val>
                                            <p:strVal val="#ppt_x"/>
                                          </p:val>
                                        </p:tav>
                                      </p:tavLst>
                                    </p:anim>
                                    <p:anim calcmode="lin" valueType="num">
                                      <p:cBhvr>
                                        <p:cTn id="36"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1" grpId="0"/>
      <p:bldP spid="48" grpId="0" animBg="1"/>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a:xfrm>
            <a:off x="1528491" y="3967374"/>
            <a:ext cx="15172857" cy="1662507"/>
          </a:xfrm>
          <a:prstGeom prst="parallelogram">
            <a:avLst>
              <a:gd name="adj" fmla="val 39129"/>
            </a:avLst>
          </a:prstGeom>
          <a:solidFill>
            <a:srgbClr val="848388"/>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13" name="TextBox 12"/>
          <p:cNvSpPr txBox="1"/>
          <p:nvPr/>
        </p:nvSpPr>
        <p:spPr>
          <a:xfrm>
            <a:off x="1528491" y="4023954"/>
            <a:ext cx="15172857" cy="1662507"/>
          </a:xfrm>
          <a:prstGeom prst="rect">
            <a:avLst/>
          </a:prstGeom>
          <a:noFill/>
        </p:spPr>
        <p:txBody>
          <a:bodyPr wrap="square" lIns="137407" tIns="68703" rIns="137407" bIns="68703" rtlCol="0">
            <a:spAutoFit/>
          </a:bodyPr>
          <a:lstStyle/>
          <a:p>
            <a:pPr algn="ctr"/>
            <a:r>
              <a:rPr lang="en-US" sz="9900" dirty="0" smtClean="0">
                <a:solidFill>
                  <a:schemeClr val="bg1"/>
                </a:solidFill>
                <a:latin typeface="Raleway" pitchFamily="34" charset="0"/>
                <a:ea typeface="Droid Sans" pitchFamily="34" charset="0"/>
                <a:cs typeface="Droid Sans" pitchFamily="34" charset="0"/>
              </a:rPr>
              <a:t>THANK YOU</a:t>
            </a:r>
            <a:endParaRPr lang="en-US" sz="9900" dirty="0">
              <a:solidFill>
                <a:schemeClr val="bg1"/>
              </a:solidFill>
              <a:latin typeface="Raleway" pitchFamily="34" charset="0"/>
              <a:ea typeface="Droid Sans" pitchFamily="34" charset="0"/>
              <a:cs typeface="Droid Sans" pitchFamily="34" charset="0"/>
            </a:endParaRPr>
          </a:p>
        </p:txBody>
      </p:sp>
      <p:sp>
        <p:nvSpPr>
          <p:cNvPr id="12" name="TextBox 14"/>
          <p:cNvSpPr txBox="1"/>
          <p:nvPr/>
        </p:nvSpPr>
        <p:spPr>
          <a:xfrm>
            <a:off x="2358302" y="2493434"/>
            <a:ext cx="6002320" cy="785072"/>
          </a:xfrm>
          <a:prstGeom prst="rect">
            <a:avLst/>
          </a:prstGeom>
          <a:noFill/>
        </p:spPr>
        <p:txBody>
          <a:bodyPr wrap="square" lIns="137407" tIns="68703" rIns="137407" bIns="68703" rtlCol="0">
            <a:spAutoFit/>
          </a:bodyPr>
          <a:lstStyle>
            <a:defPPr>
              <a:defRPr lang="en-US"/>
            </a:defPPr>
            <a:lvl1pPr marL="0" algn="l" defTabSz="1373883" rtl="0" eaLnBrk="1" latinLnBrk="0" hangingPunct="1">
              <a:defRPr sz="2900" kern="1200">
                <a:solidFill>
                  <a:schemeClr val="tx1"/>
                </a:solidFill>
                <a:latin typeface="+mn-lt"/>
                <a:ea typeface="+mn-ea"/>
                <a:cs typeface="+mn-cs"/>
              </a:defRPr>
            </a:lvl1pPr>
            <a:lvl2pPr marL="686941" algn="l" defTabSz="1373883" rtl="0" eaLnBrk="1" latinLnBrk="0" hangingPunct="1">
              <a:defRPr sz="2900" kern="1200">
                <a:solidFill>
                  <a:schemeClr val="tx1"/>
                </a:solidFill>
                <a:latin typeface="+mn-lt"/>
                <a:ea typeface="+mn-ea"/>
                <a:cs typeface="+mn-cs"/>
              </a:defRPr>
            </a:lvl2pPr>
            <a:lvl3pPr marL="1373883" algn="l" defTabSz="1373883" rtl="0" eaLnBrk="1" latinLnBrk="0" hangingPunct="1">
              <a:defRPr sz="2900" kern="1200">
                <a:solidFill>
                  <a:schemeClr val="tx1"/>
                </a:solidFill>
                <a:latin typeface="+mn-lt"/>
                <a:ea typeface="+mn-ea"/>
                <a:cs typeface="+mn-cs"/>
              </a:defRPr>
            </a:lvl3pPr>
            <a:lvl4pPr marL="2060824" algn="l" defTabSz="1373883" rtl="0" eaLnBrk="1" latinLnBrk="0" hangingPunct="1">
              <a:defRPr sz="2900" kern="1200">
                <a:solidFill>
                  <a:schemeClr val="tx1"/>
                </a:solidFill>
                <a:latin typeface="+mn-lt"/>
                <a:ea typeface="+mn-ea"/>
                <a:cs typeface="+mn-cs"/>
              </a:defRPr>
            </a:lvl4pPr>
            <a:lvl5pPr marL="2747765" algn="l" defTabSz="1373883" rtl="0" eaLnBrk="1" latinLnBrk="0" hangingPunct="1">
              <a:defRPr sz="2900" kern="1200">
                <a:solidFill>
                  <a:schemeClr val="tx1"/>
                </a:solidFill>
                <a:latin typeface="+mn-lt"/>
                <a:ea typeface="+mn-ea"/>
                <a:cs typeface="+mn-cs"/>
              </a:defRPr>
            </a:lvl5pPr>
            <a:lvl6pPr marL="3434706" algn="l" defTabSz="1373883" rtl="0" eaLnBrk="1" latinLnBrk="0" hangingPunct="1">
              <a:defRPr sz="2900" kern="1200">
                <a:solidFill>
                  <a:schemeClr val="tx1"/>
                </a:solidFill>
                <a:latin typeface="+mn-lt"/>
                <a:ea typeface="+mn-ea"/>
                <a:cs typeface="+mn-cs"/>
              </a:defRPr>
            </a:lvl6pPr>
            <a:lvl7pPr marL="4121648" algn="l" defTabSz="1373883" rtl="0" eaLnBrk="1" latinLnBrk="0" hangingPunct="1">
              <a:defRPr sz="2900" kern="1200">
                <a:solidFill>
                  <a:schemeClr val="tx1"/>
                </a:solidFill>
                <a:latin typeface="+mn-lt"/>
                <a:ea typeface="+mn-ea"/>
                <a:cs typeface="+mn-cs"/>
              </a:defRPr>
            </a:lvl7pPr>
            <a:lvl8pPr marL="4808587" algn="l" defTabSz="1373883" rtl="0" eaLnBrk="1" latinLnBrk="0" hangingPunct="1">
              <a:defRPr sz="2900" kern="1200">
                <a:solidFill>
                  <a:schemeClr val="tx1"/>
                </a:solidFill>
                <a:latin typeface="+mn-lt"/>
                <a:ea typeface="+mn-ea"/>
                <a:cs typeface="+mn-cs"/>
              </a:defRPr>
            </a:lvl8pPr>
            <a:lvl9pPr marL="5495529" algn="l" defTabSz="1373883" rtl="0" eaLnBrk="1" latinLnBrk="0" hangingPunct="1">
              <a:defRPr sz="2900" kern="1200">
                <a:solidFill>
                  <a:schemeClr val="tx1"/>
                </a:solidFill>
                <a:latin typeface="+mn-lt"/>
                <a:ea typeface="+mn-ea"/>
                <a:cs typeface="+mn-cs"/>
              </a:defRPr>
            </a:lvl9pPr>
          </a:lstStyle>
          <a:p>
            <a:r>
              <a:rPr lang="en-US" sz="4200" dirty="0" smtClean="0">
                <a:latin typeface="Oswald" pitchFamily="2" charset="0"/>
                <a:ea typeface="Open Sans" pitchFamily="34" charset="0"/>
                <a:cs typeface="Open Sans" pitchFamily="34" charset="0"/>
              </a:rPr>
              <a:t>mwood@sqlsentry.com</a:t>
            </a:r>
            <a:endParaRPr lang="en-US" sz="4200" dirty="0">
              <a:latin typeface="Oswald" pitchFamily="2" charset="0"/>
              <a:ea typeface="Open Sans" pitchFamily="34" charset="0"/>
              <a:cs typeface="Open Sans" pitchFamily="34" charset="0"/>
            </a:endParaRPr>
          </a:p>
        </p:txBody>
      </p:sp>
      <p:sp>
        <p:nvSpPr>
          <p:cNvPr id="14" name="TextBox 16"/>
          <p:cNvSpPr txBox="1"/>
          <p:nvPr/>
        </p:nvSpPr>
        <p:spPr>
          <a:xfrm>
            <a:off x="10699028" y="2493434"/>
            <a:ext cx="6002320" cy="785072"/>
          </a:xfrm>
          <a:prstGeom prst="rect">
            <a:avLst/>
          </a:prstGeom>
          <a:noFill/>
        </p:spPr>
        <p:txBody>
          <a:bodyPr wrap="square" lIns="137407" tIns="68703" rIns="137407" bIns="68703" rtlCol="0">
            <a:spAutoFit/>
          </a:bodyPr>
          <a:lstStyle>
            <a:defPPr>
              <a:defRPr lang="en-US"/>
            </a:defPPr>
            <a:lvl1pPr marL="0" algn="l" defTabSz="1373883" rtl="0" eaLnBrk="1" latinLnBrk="0" hangingPunct="1">
              <a:defRPr sz="2900" kern="1200">
                <a:solidFill>
                  <a:schemeClr val="tx1"/>
                </a:solidFill>
                <a:latin typeface="+mn-lt"/>
                <a:ea typeface="+mn-ea"/>
                <a:cs typeface="+mn-cs"/>
              </a:defRPr>
            </a:lvl1pPr>
            <a:lvl2pPr marL="686941" algn="l" defTabSz="1373883" rtl="0" eaLnBrk="1" latinLnBrk="0" hangingPunct="1">
              <a:defRPr sz="2900" kern="1200">
                <a:solidFill>
                  <a:schemeClr val="tx1"/>
                </a:solidFill>
                <a:latin typeface="+mn-lt"/>
                <a:ea typeface="+mn-ea"/>
                <a:cs typeface="+mn-cs"/>
              </a:defRPr>
            </a:lvl2pPr>
            <a:lvl3pPr marL="1373883" algn="l" defTabSz="1373883" rtl="0" eaLnBrk="1" latinLnBrk="0" hangingPunct="1">
              <a:defRPr sz="2900" kern="1200">
                <a:solidFill>
                  <a:schemeClr val="tx1"/>
                </a:solidFill>
                <a:latin typeface="+mn-lt"/>
                <a:ea typeface="+mn-ea"/>
                <a:cs typeface="+mn-cs"/>
              </a:defRPr>
            </a:lvl3pPr>
            <a:lvl4pPr marL="2060824" algn="l" defTabSz="1373883" rtl="0" eaLnBrk="1" latinLnBrk="0" hangingPunct="1">
              <a:defRPr sz="2900" kern="1200">
                <a:solidFill>
                  <a:schemeClr val="tx1"/>
                </a:solidFill>
                <a:latin typeface="+mn-lt"/>
                <a:ea typeface="+mn-ea"/>
                <a:cs typeface="+mn-cs"/>
              </a:defRPr>
            </a:lvl4pPr>
            <a:lvl5pPr marL="2747765" algn="l" defTabSz="1373883" rtl="0" eaLnBrk="1" latinLnBrk="0" hangingPunct="1">
              <a:defRPr sz="2900" kern="1200">
                <a:solidFill>
                  <a:schemeClr val="tx1"/>
                </a:solidFill>
                <a:latin typeface="+mn-lt"/>
                <a:ea typeface="+mn-ea"/>
                <a:cs typeface="+mn-cs"/>
              </a:defRPr>
            </a:lvl5pPr>
            <a:lvl6pPr marL="3434706" algn="l" defTabSz="1373883" rtl="0" eaLnBrk="1" latinLnBrk="0" hangingPunct="1">
              <a:defRPr sz="2900" kern="1200">
                <a:solidFill>
                  <a:schemeClr val="tx1"/>
                </a:solidFill>
                <a:latin typeface="+mn-lt"/>
                <a:ea typeface="+mn-ea"/>
                <a:cs typeface="+mn-cs"/>
              </a:defRPr>
            </a:lvl6pPr>
            <a:lvl7pPr marL="4121648" algn="l" defTabSz="1373883" rtl="0" eaLnBrk="1" latinLnBrk="0" hangingPunct="1">
              <a:defRPr sz="2900" kern="1200">
                <a:solidFill>
                  <a:schemeClr val="tx1"/>
                </a:solidFill>
                <a:latin typeface="+mn-lt"/>
                <a:ea typeface="+mn-ea"/>
                <a:cs typeface="+mn-cs"/>
              </a:defRPr>
            </a:lvl7pPr>
            <a:lvl8pPr marL="4808587" algn="l" defTabSz="1373883" rtl="0" eaLnBrk="1" latinLnBrk="0" hangingPunct="1">
              <a:defRPr sz="2900" kern="1200">
                <a:solidFill>
                  <a:schemeClr val="tx1"/>
                </a:solidFill>
                <a:latin typeface="+mn-lt"/>
                <a:ea typeface="+mn-ea"/>
                <a:cs typeface="+mn-cs"/>
              </a:defRPr>
            </a:lvl8pPr>
            <a:lvl9pPr marL="5495529" algn="l" defTabSz="1373883" rtl="0" eaLnBrk="1" latinLnBrk="0" hangingPunct="1">
              <a:defRPr sz="2900" kern="1200">
                <a:solidFill>
                  <a:schemeClr val="tx1"/>
                </a:solidFill>
                <a:latin typeface="+mn-lt"/>
                <a:ea typeface="+mn-ea"/>
                <a:cs typeface="+mn-cs"/>
              </a:defRPr>
            </a:lvl9pPr>
          </a:lstStyle>
          <a:p>
            <a:r>
              <a:rPr lang="en-US" sz="4200" dirty="0" smtClean="0">
                <a:latin typeface="Oswald" pitchFamily="2" charset="0"/>
                <a:ea typeface="Open Sans" pitchFamily="34" charset="0"/>
                <a:cs typeface="Open Sans" pitchFamily="34" charset="0"/>
              </a:rPr>
              <a:t>twitter.com/</a:t>
            </a:r>
            <a:r>
              <a:rPr lang="en-US" sz="4200" dirty="0" err="1" smtClean="0">
                <a:latin typeface="Oswald" pitchFamily="2" charset="0"/>
                <a:ea typeface="Open Sans" pitchFamily="34" charset="0"/>
                <a:cs typeface="Open Sans" pitchFamily="34" charset="0"/>
              </a:rPr>
              <a:t>mikewo</a:t>
            </a:r>
            <a:endParaRPr lang="en-US" sz="4200" dirty="0">
              <a:latin typeface="Oswald" pitchFamily="2" charset="0"/>
              <a:ea typeface="Open Sans" pitchFamily="34" charset="0"/>
              <a:cs typeface="Open Sans" pitchFamily="34" charset="0"/>
            </a:endParaRPr>
          </a:p>
        </p:txBody>
      </p:sp>
      <p:sp>
        <p:nvSpPr>
          <p:cNvPr id="16" name="TextBox 19"/>
          <p:cNvSpPr txBox="1"/>
          <p:nvPr/>
        </p:nvSpPr>
        <p:spPr>
          <a:xfrm>
            <a:off x="6113758" y="6464913"/>
            <a:ext cx="6002321" cy="785072"/>
          </a:xfrm>
          <a:prstGeom prst="rect">
            <a:avLst/>
          </a:prstGeom>
          <a:noFill/>
        </p:spPr>
        <p:txBody>
          <a:bodyPr wrap="square" lIns="137407" tIns="68703" rIns="137407" bIns="68703" rtlCol="0">
            <a:spAutoFit/>
          </a:bodyPr>
          <a:lstStyle>
            <a:defPPr>
              <a:defRPr lang="en-US"/>
            </a:defPPr>
            <a:lvl1pPr marL="0" algn="l" defTabSz="1373883" rtl="0" eaLnBrk="1" latinLnBrk="0" hangingPunct="1">
              <a:defRPr sz="2900" kern="1200">
                <a:solidFill>
                  <a:schemeClr val="tx1"/>
                </a:solidFill>
                <a:latin typeface="+mn-lt"/>
                <a:ea typeface="+mn-ea"/>
                <a:cs typeface="+mn-cs"/>
              </a:defRPr>
            </a:lvl1pPr>
            <a:lvl2pPr marL="686941" algn="l" defTabSz="1373883" rtl="0" eaLnBrk="1" latinLnBrk="0" hangingPunct="1">
              <a:defRPr sz="2900" kern="1200">
                <a:solidFill>
                  <a:schemeClr val="tx1"/>
                </a:solidFill>
                <a:latin typeface="+mn-lt"/>
                <a:ea typeface="+mn-ea"/>
                <a:cs typeface="+mn-cs"/>
              </a:defRPr>
            </a:lvl2pPr>
            <a:lvl3pPr marL="1373883" algn="l" defTabSz="1373883" rtl="0" eaLnBrk="1" latinLnBrk="0" hangingPunct="1">
              <a:defRPr sz="2900" kern="1200">
                <a:solidFill>
                  <a:schemeClr val="tx1"/>
                </a:solidFill>
                <a:latin typeface="+mn-lt"/>
                <a:ea typeface="+mn-ea"/>
                <a:cs typeface="+mn-cs"/>
              </a:defRPr>
            </a:lvl3pPr>
            <a:lvl4pPr marL="2060824" algn="l" defTabSz="1373883" rtl="0" eaLnBrk="1" latinLnBrk="0" hangingPunct="1">
              <a:defRPr sz="2900" kern="1200">
                <a:solidFill>
                  <a:schemeClr val="tx1"/>
                </a:solidFill>
                <a:latin typeface="+mn-lt"/>
                <a:ea typeface="+mn-ea"/>
                <a:cs typeface="+mn-cs"/>
              </a:defRPr>
            </a:lvl4pPr>
            <a:lvl5pPr marL="2747765" algn="l" defTabSz="1373883" rtl="0" eaLnBrk="1" latinLnBrk="0" hangingPunct="1">
              <a:defRPr sz="2900" kern="1200">
                <a:solidFill>
                  <a:schemeClr val="tx1"/>
                </a:solidFill>
                <a:latin typeface="+mn-lt"/>
                <a:ea typeface="+mn-ea"/>
                <a:cs typeface="+mn-cs"/>
              </a:defRPr>
            </a:lvl5pPr>
            <a:lvl6pPr marL="3434706" algn="l" defTabSz="1373883" rtl="0" eaLnBrk="1" latinLnBrk="0" hangingPunct="1">
              <a:defRPr sz="2900" kern="1200">
                <a:solidFill>
                  <a:schemeClr val="tx1"/>
                </a:solidFill>
                <a:latin typeface="+mn-lt"/>
                <a:ea typeface="+mn-ea"/>
                <a:cs typeface="+mn-cs"/>
              </a:defRPr>
            </a:lvl6pPr>
            <a:lvl7pPr marL="4121648" algn="l" defTabSz="1373883" rtl="0" eaLnBrk="1" latinLnBrk="0" hangingPunct="1">
              <a:defRPr sz="2900" kern="1200">
                <a:solidFill>
                  <a:schemeClr val="tx1"/>
                </a:solidFill>
                <a:latin typeface="+mn-lt"/>
                <a:ea typeface="+mn-ea"/>
                <a:cs typeface="+mn-cs"/>
              </a:defRPr>
            </a:lvl7pPr>
            <a:lvl8pPr marL="4808587" algn="l" defTabSz="1373883" rtl="0" eaLnBrk="1" latinLnBrk="0" hangingPunct="1">
              <a:defRPr sz="2900" kern="1200">
                <a:solidFill>
                  <a:schemeClr val="tx1"/>
                </a:solidFill>
                <a:latin typeface="+mn-lt"/>
                <a:ea typeface="+mn-ea"/>
                <a:cs typeface="+mn-cs"/>
              </a:defRPr>
            </a:lvl8pPr>
            <a:lvl9pPr marL="5495529" algn="l" defTabSz="1373883" rtl="0" eaLnBrk="1" latinLnBrk="0" hangingPunct="1">
              <a:defRPr sz="2900" kern="1200">
                <a:solidFill>
                  <a:schemeClr val="tx1"/>
                </a:solidFill>
                <a:latin typeface="+mn-lt"/>
                <a:ea typeface="+mn-ea"/>
                <a:cs typeface="+mn-cs"/>
              </a:defRPr>
            </a:lvl9pPr>
          </a:lstStyle>
          <a:p>
            <a:pPr algn="ctr"/>
            <a:r>
              <a:rPr lang="en-US" sz="4200" dirty="0" smtClean="0">
                <a:latin typeface="Oswald" pitchFamily="2" charset="0"/>
                <a:ea typeface="Open Sans" pitchFamily="34" charset="0"/>
                <a:cs typeface="Open Sans" pitchFamily="34" charset="0"/>
              </a:rPr>
              <a:t>mvwood.com</a:t>
            </a:r>
            <a:endParaRPr lang="en-US" sz="4200" dirty="0">
              <a:latin typeface="Oswald" pitchFamily="2" charset="0"/>
              <a:ea typeface="Open Sans" pitchFamily="34" charset="0"/>
              <a:cs typeface="Open Sans" pitchFamily="34" charset="0"/>
            </a:endParaRPr>
          </a:p>
        </p:txBody>
      </p:sp>
      <p:sp>
        <p:nvSpPr>
          <p:cNvPr id="18" name="TextBox 19"/>
          <p:cNvSpPr txBox="1"/>
          <p:nvPr/>
        </p:nvSpPr>
        <p:spPr>
          <a:xfrm>
            <a:off x="3981386" y="7597027"/>
            <a:ext cx="10267064" cy="1985407"/>
          </a:xfrm>
          <a:prstGeom prst="rect">
            <a:avLst/>
          </a:prstGeom>
          <a:noFill/>
        </p:spPr>
        <p:txBody>
          <a:bodyPr wrap="square" lIns="137407" tIns="68703" rIns="137407" bIns="68703" rtlCol="0">
            <a:spAutoFit/>
          </a:bodyPr>
          <a:lstStyle>
            <a:defPPr>
              <a:defRPr lang="en-US"/>
            </a:defPPr>
            <a:lvl1pPr marL="0" algn="l" defTabSz="1373883" rtl="0" eaLnBrk="1" latinLnBrk="0" hangingPunct="1">
              <a:defRPr sz="2900" kern="1200">
                <a:solidFill>
                  <a:schemeClr val="tx1"/>
                </a:solidFill>
                <a:latin typeface="+mn-lt"/>
                <a:ea typeface="+mn-ea"/>
                <a:cs typeface="+mn-cs"/>
              </a:defRPr>
            </a:lvl1pPr>
            <a:lvl2pPr marL="686941" algn="l" defTabSz="1373883" rtl="0" eaLnBrk="1" latinLnBrk="0" hangingPunct="1">
              <a:defRPr sz="2900" kern="1200">
                <a:solidFill>
                  <a:schemeClr val="tx1"/>
                </a:solidFill>
                <a:latin typeface="+mn-lt"/>
                <a:ea typeface="+mn-ea"/>
                <a:cs typeface="+mn-cs"/>
              </a:defRPr>
            </a:lvl2pPr>
            <a:lvl3pPr marL="1373883" algn="l" defTabSz="1373883" rtl="0" eaLnBrk="1" latinLnBrk="0" hangingPunct="1">
              <a:defRPr sz="2900" kern="1200">
                <a:solidFill>
                  <a:schemeClr val="tx1"/>
                </a:solidFill>
                <a:latin typeface="+mn-lt"/>
                <a:ea typeface="+mn-ea"/>
                <a:cs typeface="+mn-cs"/>
              </a:defRPr>
            </a:lvl3pPr>
            <a:lvl4pPr marL="2060824" algn="l" defTabSz="1373883" rtl="0" eaLnBrk="1" latinLnBrk="0" hangingPunct="1">
              <a:defRPr sz="2900" kern="1200">
                <a:solidFill>
                  <a:schemeClr val="tx1"/>
                </a:solidFill>
                <a:latin typeface="+mn-lt"/>
                <a:ea typeface="+mn-ea"/>
                <a:cs typeface="+mn-cs"/>
              </a:defRPr>
            </a:lvl4pPr>
            <a:lvl5pPr marL="2747765" algn="l" defTabSz="1373883" rtl="0" eaLnBrk="1" latinLnBrk="0" hangingPunct="1">
              <a:defRPr sz="2900" kern="1200">
                <a:solidFill>
                  <a:schemeClr val="tx1"/>
                </a:solidFill>
                <a:latin typeface="+mn-lt"/>
                <a:ea typeface="+mn-ea"/>
                <a:cs typeface="+mn-cs"/>
              </a:defRPr>
            </a:lvl5pPr>
            <a:lvl6pPr marL="3434706" algn="l" defTabSz="1373883" rtl="0" eaLnBrk="1" latinLnBrk="0" hangingPunct="1">
              <a:defRPr sz="2900" kern="1200">
                <a:solidFill>
                  <a:schemeClr val="tx1"/>
                </a:solidFill>
                <a:latin typeface="+mn-lt"/>
                <a:ea typeface="+mn-ea"/>
                <a:cs typeface="+mn-cs"/>
              </a:defRPr>
            </a:lvl6pPr>
            <a:lvl7pPr marL="4121648" algn="l" defTabSz="1373883" rtl="0" eaLnBrk="1" latinLnBrk="0" hangingPunct="1">
              <a:defRPr sz="2900" kern="1200">
                <a:solidFill>
                  <a:schemeClr val="tx1"/>
                </a:solidFill>
                <a:latin typeface="+mn-lt"/>
                <a:ea typeface="+mn-ea"/>
                <a:cs typeface="+mn-cs"/>
              </a:defRPr>
            </a:lvl7pPr>
            <a:lvl8pPr marL="4808587" algn="l" defTabSz="1373883" rtl="0" eaLnBrk="1" latinLnBrk="0" hangingPunct="1">
              <a:defRPr sz="2900" kern="1200">
                <a:solidFill>
                  <a:schemeClr val="tx1"/>
                </a:solidFill>
                <a:latin typeface="+mn-lt"/>
                <a:ea typeface="+mn-ea"/>
                <a:cs typeface="+mn-cs"/>
              </a:defRPr>
            </a:lvl8pPr>
            <a:lvl9pPr marL="5495529" algn="l" defTabSz="1373883" rtl="0" eaLnBrk="1" latinLnBrk="0" hangingPunct="1">
              <a:defRPr sz="2900" kern="1200">
                <a:solidFill>
                  <a:schemeClr val="tx1"/>
                </a:solidFill>
                <a:latin typeface="+mn-lt"/>
                <a:ea typeface="+mn-ea"/>
                <a:cs typeface="+mn-cs"/>
              </a:defRPr>
            </a:lvl9pPr>
          </a:lstStyle>
          <a:p>
            <a:pPr algn="ctr"/>
            <a:r>
              <a:rPr lang="en-US" sz="6000" dirty="0" smtClean="0">
                <a:latin typeface="Oswald" pitchFamily="2" charset="0"/>
                <a:ea typeface="Open Sans" pitchFamily="34" charset="0"/>
                <a:cs typeface="Open Sans" pitchFamily="34" charset="0"/>
              </a:rPr>
              <a:t>Get Started at </a:t>
            </a:r>
            <a:r>
              <a:rPr lang="en-US" sz="6000" dirty="0">
                <a:latin typeface="Oswald" pitchFamily="2" charset="0"/>
                <a:ea typeface="Open Sans" pitchFamily="34" charset="0"/>
                <a:cs typeface="Open Sans" pitchFamily="34" charset="0"/>
              </a:rPr>
              <a:t>http://bit.ly/azureservicefabric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6669" y="2493434"/>
            <a:ext cx="780290" cy="780290"/>
          </a:xfrm>
          <a:prstGeom prst="rect">
            <a:avLst/>
          </a:prstGeom>
        </p:spPr>
      </p:pic>
      <p:pic>
        <p:nvPicPr>
          <p:cNvPr id="7" name="Picture 6"/>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66978" y="2493434"/>
            <a:ext cx="780290" cy="780290"/>
          </a:xfrm>
          <a:prstGeom prst="rect">
            <a:avLst/>
          </a:prstGeom>
        </p:spPr>
      </p:pic>
      <p:pic>
        <p:nvPicPr>
          <p:cNvPr id="8" name="Picture 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31144" y="6571730"/>
            <a:ext cx="571438" cy="571438"/>
          </a:xfrm>
          <a:prstGeom prst="rect">
            <a:avLst/>
          </a:prstGeom>
        </p:spPr>
      </p:pic>
    </p:spTree>
    <p:extLst>
      <p:ext uri="{BB962C8B-B14F-4D97-AF65-F5344CB8AC3E}">
        <p14:creationId xmlns:p14="http://schemas.microsoft.com/office/powerpoint/2010/main" val="313097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604267" y="1897192"/>
            <a:ext cx="10224842" cy="1370211"/>
          </a:xfrm>
          <a:prstGeom prst="parallelogram">
            <a:avLst>
              <a:gd name="adj" fmla="val 39129"/>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4" name="TextBox 3"/>
          <p:cNvSpPr txBox="1"/>
          <p:nvPr/>
        </p:nvSpPr>
        <p:spPr>
          <a:xfrm>
            <a:off x="1320459" y="789553"/>
            <a:ext cx="9239291" cy="2477850"/>
          </a:xfrm>
          <a:prstGeom prst="rect">
            <a:avLst/>
          </a:prstGeom>
          <a:noFill/>
        </p:spPr>
        <p:txBody>
          <a:bodyPr wrap="square" lIns="137407" tIns="68703" rIns="137407" bIns="68703" rtlCol="0">
            <a:spAutoFit/>
          </a:bodyPr>
          <a:lstStyle/>
          <a:p>
            <a:r>
              <a:rPr lang="en-US" sz="7200" dirty="0" smtClean="0">
                <a:latin typeface="Raleway" pitchFamily="34" charset="0"/>
                <a:ea typeface="Droid Sans" pitchFamily="34" charset="0"/>
                <a:cs typeface="Droid Sans" pitchFamily="34" charset="0"/>
              </a:rPr>
              <a:t>WHAT IS</a:t>
            </a:r>
            <a:r>
              <a:rPr lang="en-US" sz="8000" dirty="0" smtClean="0">
                <a:solidFill>
                  <a:schemeClr val="bg1"/>
                </a:solidFill>
                <a:latin typeface="Raleway" pitchFamily="34" charset="0"/>
                <a:ea typeface="Droid Sans" pitchFamily="34" charset="0"/>
                <a:cs typeface="Droid Sans" pitchFamily="34" charset="0"/>
              </a:rPr>
              <a:t/>
            </a:r>
            <a:br>
              <a:rPr lang="en-US" sz="8000" dirty="0" smtClean="0">
                <a:solidFill>
                  <a:schemeClr val="bg1"/>
                </a:solidFill>
                <a:latin typeface="Raleway" pitchFamily="34" charset="0"/>
                <a:ea typeface="Droid Sans" pitchFamily="34" charset="0"/>
                <a:cs typeface="Droid Sans" pitchFamily="34" charset="0"/>
              </a:rPr>
            </a:br>
            <a:r>
              <a:rPr lang="en-US" sz="8000" dirty="0" smtClean="0">
                <a:solidFill>
                  <a:schemeClr val="bg1"/>
                </a:solidFill>
                <a:latin typeface="Raleway" pitchFamily="34" charset="0"/>
                <a:ea typeface="Droid Sans" pitchFamily="34" charset="0"/>
                <a:cs typeface="Droid Sans" pitchFamily="34" charset="0"/>
              </a:rPr>
              <a:t>SERVICE FABRIC ?</a:t>
            </a:r>
            <a:endParaRPr lang="en-US" sz="8000" dirty="0">
              <a:solidFill>
                <a:schemeClr val="bg1"/>
              </a:solidFill>
              <a:latin typeface="Raleway" pitchFamily="34" charset="0"/>
              <a:ea typeface="Droid Sans" pitchFamily="34" charset="0"/>
              <a:cs typeface="Droid Sans" pitchFamily="34" charset="0"/>
            </a:endParaRPr>
          </a:p>
        </p:txBody>
      </p:sp>
      <p:sp>
        <p:nvSpPr>
          <p:cNvPr id="5" name="Rectangle 4"/>
          <p:cNvSpPr/>
          <p:nvPr/>
        </p:nvSpPr>
        <p:spPr>
          <a:xfrm>
            <a:off x="1793394" y="3440768"/>
            <a:ext cx="8669955" cy="5703232"/>
          </a:xfrm>
          <a:prstGeom prst="rect">
            <a:avLst/>
          </a:prstGeom>
        </p:spPr>
        <p:txBody>
          <a:bodyPr wrap="square" lIns="137407" tIns="68703" rIns="137407" bIns="68703">
            <a:spAutoFit/>
          </a:bodyPr>
          <a:lstStyle/>
          <a:p>
            <a:r>
              <a:rPr lang="en-US" sz="6000" dirty="0">
                <a:solidFill>
                  <a:srgbClr val="848388"/>
                </a:solidFill>
                <a:latin typeface="Open Sans" pitchFamily="34" charset="0"/>
                <a:ea typeface="Open Sans" pitchFamily="34" charset="0"/>
                <a:cs typeface="Open Sans" pitchFamily="34" charset="0"/>
              </a:rPr>
              <a:t>a distributed systems platform used to build scalable, reliable, and easily-managed applications for the cloud</a:t>
            </a:r>
            <a:r>
              <a:rPr lang="en-US" sz="6000" dirty="0" smtClean="0">
                <a:solidFill>
                  <a:srgbClr val="848388"/>
                </a:solidFill>
                <a:latin typeface="Open Sans" pitchFamily="34" charset="0"/>
                <a:ea typeface="Open Sans" pitchFamily="34" charset="0"/>
                <a:cs typeface="Open Sans" pitchFamily="34" charset="0"/>
              </a:rPr>
              <a:t>.</a:t>
            </a:r>
            <a:endParaRPr lang="en-US" sz="6000" dirty="0">
              <a:solidFill>
                <a:srgbClr val="848388"/>
              </a:solidFill>
              <a:latin typeface="Open Sans" pitchFamily="34" charset="0"/>
              <a:ea typeface="Open Sans" pitchFamily="34" charset="0"/>
              <a:cs typeface="Open Sans" pitchFamily="34" charset="0"/>
            </a:endParaRPr>
          </a:p>
        </p:txBody>
      </p:sp>
      <p:sp>
        <p:nvSpPr>
          <p:cNvPr id="6" name="Rectangle 5"/>
          <p:cNvSpPr/>
          <p:nvPr/>
        </p:nvSpPr>
        <p:spPr>
          <a:xfrm flipV="1">
            <a:off x="757905" y="1723827"/>
            <a:ext cx="1252266" cy="1914435"/>
          </a:xfrm>
          <a:prstGeom prst="rect">
            <a:avLst/>
          </a:prstGeom>
        </p:spPr>
        <p:txBody>
          <a:bodyPr wrap="none">
            <a:spAutoFit/>
          </a:bodyPr>
          <a:lstStyle/>
          <a:p>
            <a:pPr>
              <a:lnSpc>
                <a:spcPct val="50000"/>
              </a:lnSpc>
            </a:pPr>
            <a:r>
              <a:rPr lang="en-US" sz="19900" dirty="0" smtClean="0">
                <a:solidFill>
                  <a:srgbClr val="88BDE7"/>
                </a:solidFill>
              </a:rPr>
              <a:t>“</a:t>
            </a:r>
            <a:endParaRPr lang="en-US" sz="23900" dirty="0">
              <a:solidFill>
                <a:srgbClr val="88BDE7"/>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2304" y="789553"/>
            <a:ext cx="6342418" cy="8445561"/>
          </a:xfrm>
          <a:prstGeom prst="rect">
            <a:avLst/>
          </a:prstGeom>
          <a:ln w="25400" cap="sq">
            <a:solidFill>
              <a:srgbClr val="000000"/>
            </a:solidFill>
            <a:miter lim="800000"/>
          </a:ln>
          <a:effectLst>
            <a:outerShdw blurRad="57150" dist="50800" dir="2700000" algn="tl" rotWithShape="0">
              <a:srgbClr val="000000">
                <a:alpha val="40000"/>
              </a:srgbClr>
            </a:outerShdw>
          </a:effectLst>
        </p:spPr>
      </p:pic>
      <p:sp>
        <p:nvSpPr>
          <p:cNvPr id="14" name="TextBox 13"/>
          <p:cNvSpPr txBox="1"/>
          <p:nvPr/>
        </p:nvSpPr>
        <p:spPr>
          <a:xfrm>
            <a:off x="13249455" y="8981198"/>
            <a:ext cx="3653564" cy="253916"/>
          </a:xfrm>
          <a:prstGeom prst="rect">
            <a:avLst/>
          </a:prstGeom>
          <a:noFill/>
        </p:spPr>
        <p:txBody>
          <a:bodyPr wrap="none" rtlCol="0">
            <a:spAutoFit/>
          </a:bodyPr>
          <a:lstStyle/>
          <a:p>
            <a:pPr defTabSz="685800"/>
            <a:r>
              <a:rPr lang="en-US" sz="1050" dirty="0" smtClean="0">
                <a:solidFill>
                  <a:schemeClr val="bg1"/>
                </a:solidFill>
                <a:latin typeface="Raleway" panose="020B0003030101060003" pitchFamily="34" charset="0"/>
              </a:rPr>
              <a:t>Image: Jedi Salesman by Brad Montgomery / CC by 2.0</a:t>
            </a:r>
          </a:p>
        </p:txBody>
      </p:sp>
    </p:spTree>
    <p:extLst>
      <p:ext uri="{BB962C8B-B14F-4D97-AF65-F5344CB8AC3E}">
        <p14:creationId xmlns:p14="http://schemas.microsoft.com/office/powerpoint/2010/main" val="30919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4039796" y="303105"/>
            <a:ext cx="5848790" cy="1042369"/>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3" name="TextBox 2"/>
          <p:cNvSpPr txBox="1"/>
          <p:nvPr/>
        </p:nvSpPr>
        <p:spPr>
          <a:xfrm>
            <a:off x="1269465" y="147566"/>
            <a:ext cx="17371236" cy="1369854"/>
          </a:xfrm>
          <a:prstGeom prst="rect">
            <a:avLst/>
          </a:prstGeom>
          <a:noFill/>
        </p:spPr>
        <p:txBody>
          <a:bodyPr wrap="square" lIns="137407" tIns="68703" rIns="137407" bIns="68703" rtlCol="0">
            <a:spAutoFit/>
          </a:bodyPr>
          <a:lstStyle/>
          <a:p>
            <a:r>
              <a:rPr lang="en-US" sz="8000" dirty="0" smtClean="0">
                <a:latin typeface="Raleway" pitchFamily="34" charset="0"/>
                <a:ea typeface="Droid Sans" pitchFamily="34" charset="0"/>
                <a:cs typeface="Droid Sans" pitchFamily="34" charset="0"/>
              </a:rPr>
              <a:t>What  </a:t>
            </a:r>
            <a:r>
              <a:rPr lang="en-US" sz="8000" dirty="0" smtClean="0">
                <a:solidFill>
                  <a:schemeClr val="bg1"/>
                </a:solidFill>
                <a:latin typeface="Raleway" pitchFamily="34" charset="0"/>
                <a:ea typeface="Droid Sans" pitchFamily="34" charset="0"/>
                <a:cs typeface="Droid Sans" pitchFamily="34" charset="0"/>
              </a:rPr>
              <a:t>PROBLEM  </a:t>
            </a:r>
            <a:r>
              <a:rPr lang="en-US" sz="8000" dirty="0" smtClean="0">
                <a:latin typeface="Raleway" pitchFamily="34" charset="0"/>
                <a:ea typeface="Droid Sans" pitchFamily="34" charset="0"/>
                <a:cs typeface="Droid Sans" pitchFamily="34" charset="0"/>
              </a:rPr>
              <a:t>is this solving?</a:t>
            </a:r>
            <a:endParaRPr lang="en-US" sz="8000" dirty="0">
              <a:latin typeface="Raleway" pitchFamily="34" charset="0"/>
              <a:ea typeface="Droid Sans" pitchFamily="34" charset="0"/>
              <a:cs typeface="Droid Sans"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6986" y="1604207"/>
            <a:ext cx="1120080" cy="1120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7470" y="3263193"/>
            <a:ext cx="924135" cy="92413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687" y="3263192"/>
            <a:ext cx="924135" cy="9241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6534" y="3263189"/>
            <a:ext cx="924135" cy="92413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7469" y="4816079"/>
            <a:ext cx="924135" cy="92413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687" y="4816078"/>
            <a:ext cx="924135" cy="924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5137" y="4246919"/>
            <a:ext cx="968194" cy="96819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8726" y="6391869"/>
            <a:ext cx="968194" cy="968194"/>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5378" y="6391869"/>
            <a:ext cx="950106" cy="950106"/>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7073" y="6400913"/>
            <a:ext cx="950106" cy="950106"/>
          </a:xfrm>
          <a:prstGeom prst="rect">
            <a:avLst/>
          </a:prstGeom>
        </p:spPr>
      </p:pic>
      <p:sp>
        <p:nvSpPr>
          <p:cNvPr id="19" name="TextBox 18"/>
          <p:cNvSpPr txBox="1"/>
          <p:nvPr/>
        </p:nvSpPr>
        <p:spPr>
          <a:xfrm>
            <a:off x="7969641" y="2547920"/>
            <a:ext cx="1734770" cy="369332"/>
          </a:xfrm>
          <a:prstGeom prst="rect">
            <a:avLst/>
          </a:prstGeom>
          <a:noFill/>
        </p:spPr>
        <p:txBody>
          <a:bodyPr wrap="none" rtlCol="0">
            <a:spAutoFit/>
          </a:bodyPr>
          <a:lstStyle/>
          <a:p>
            <a:r>
              <a:rPr lang="en-US" sz="1800" dirty="0" smtClean="0">
                <a:latin typeface="Raleway" panose="020B0003030101060003" pitchFamily="34" charset="0"/>
              </a:rPr>
              <a:t>Load Balancer</a:t>
            </a:r>
            <a:endParaRPr lang="en-US" sz="1800" dirty="0">
              <a:latin typeface="Raleway" panose="020B0003030101060003" pitchFamily="34" charset="0"/>
            </a:endParaRPr>
          </a:p>
        </p:txBody>
      </p:sp>
      <p:sp>
        <p:nvSpPr>
          <p:cNvPr id="20" name="TextBox 19"/>
          <p:cNvSpPr txBox="1"/>
          <p:nvPr/>
        </p:nvSpPr>
        <p:spPr>
          <a:xfrm>
            <a:off x="10811381" y="3402090"/>
            <a:ext cx="1226618" cy="646331"/>
          </a:xfrm>
          <a:prstGeom prst="rect">
            <a:avLst/>
          </a:prstGeom>
          <a:noFill/>
        </p:spPr>
        <p:txBody>
          <a:bodyPr wrap="none" rtlCol="0">
            <a:spAutoFit/>
          </a:bodyPr>
          <a:lstStyle/>
          <a:p>
            <a:r>
              <a:rPr lang="en-US" sz="1800" dirty="0" smtClean="0">
                <a:latin typeface="Raleway" panose="020B0003030101060003" pitchFamily="34" charset="0"/>
              </a:rPr>
              <a:t>Stateless </a:t>
            </a:r>
            <a:br>
              <a:rPr lang="en-US" sz="1800" dirty="0" smtClean="0">
                <a:latin typeface="Raleway" panose="020B0003030101060003" pitchFamily="34" charset="0"/>
              </a:rPr>
            </a:br>
            <a:r>
              <a:rPr lang="en-US" sz="1800" dirty="0" smtClean="0">
                <a:latin typeface="Raleway" panose="020B0003030101060003" pitchFamily="34" charset="0"/>
              </a:rPr>
              <a:t>Front End</a:t>
            </a:r>
            <a:endParaRPr lang="en-US" sz="1800" dirty="0">
              <a:latin typeface="Raleway" panose="020B0003030101060003" pitchFamily="34" charset="0"/>
            </a:endParaRPr>
          </a:p>
        </p:txBody>
      </p:sp>
      <p:sp>
        <p:nvSpPr>
          <p:cNvPr id="21" name="TextBox 20"/>
          <p:cNvSpPr txBox="1"/>
          <p:nvPr/>
        </p:nvSpPr>
        <p:spPr>
          <a:xfrm>
            <a:off x="9376364" y="4915373"/>
            <a:ext cx="1364476" cy="646331"/>
          </a:xfrm>
          <a:prstGeom prst="rect">
            <a:avLst/>
          </a:prstGeom>
          <a:noFill/>
        </p:spPr>
        <p:txBody>
          <a:bodyPr wrap="none" rtlCol="0">
            <a:spAutoFit/>
          </a:bodyPr>
          <a:lstStyle/>
          <a:p>
            <a:r>
              <a:rPr lang="en-US" sz="1800" dirty="0" smtClean="0">
                <a:latin typeface="Raleway" panose="020B0003030101060003" pitchFamily="34" charset="0"/>
              </a:rPr>
              <a:t>Stateless </a:t>
            </a:r>
            <a:br>
              <a:rPr lang="en-US" sz="1800" dirty="0" smtClean="0">
                <a:latin typeface="Raleway" panose="020B0003030101060003" pitchFamily="34" charset="0"/>
              </a:rPr>
            </a:br>
            <a:r>
              <a:rPr lang="en-US" sz="1800" dirty="0" smtClean="0">
                <a:latin typeface="Raleway" panose="020B0003030101060003" pitchFamily="34" charset="0"/>
              </a:rPr>
              <a:t>Middle-tier</a:t>
            </a:r>
            <a:endParaRPr lang="en-US" sz="1800" dirty="0">
              <a:latin typeface="Raleway" panose="020B0003030101060003" pitchFamily="34" charset="0"/>
            </a:endParaRPr>
          </a:p>
        </p:txBody>
      </p:sp>
      <p:cxnSp>
        <p:nvCxnSpPr>
          <p:cNvPr id="41" name="Curved Connector 40"/>
          <p:cNvCxnSpPr>
            <a:stCxn id="5" idx="1"/>
            <a:endCxn id="12" idx="0"/>
          </p:cNvCxnSpPr>
          <p:nvPr/>
        </p:nvCxnSpPr>
        <p:spPr>
          <a:xfrm rot="10800000" flipV="1">
            <a:off x="6249234" y="3725261"/>
            <a:ext cx="1048236" cy="521658"/>
          </a:xfrm>
          <a:prstGeom prst="curvedConnector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a:stCxn id="19" idx="2"/>
            <a:endCxn id="6" idx="0"/>
          </p:cNvCxnSpPr>
          <p:nvPr/>
        </p:nvCxnSpPr>
        <p:spPr>
          <a:xfrm>
            <a:off x="8837026" y="2917252"/>
            <a:ext cx="6729" cy="345940"/>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p:cNvCxnSpPr>
            <a:stCxn id="19" idx="2"/>
            <a:endCxn id="5" idx="0"/>
          </p:cNvCxnSpPr>
          <p:nvPr/>
        </p:nvCxnSpPr>
        <p:spPr>
          <a:xfrm flipH="1">
            <a:off x="7759538" y="2917252"/>
            <a:ext cx="1077488" cy="34594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a:stCxn id="19" idx="2"/>
            <a:endCxn id="7" idx="0"/>
          </p:cNvCxnSpPr>
          <p:nvPr/>
        </p:nvCxnSpPr>
        <p:spPr>
          <a:xfrm>
            <a:off x="8837026" y="2917252"/>
            <a:ext cx="1221576" cy="345937"/>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p:cNvCxnSpPr>
            <a:stCxn id="5" idx="2"/>
            <a:endCxn id="9" idx="0"/>
          </p:cNvCxnSpPr>
          <p:nvPr/>
        </p:nvCxnSpPr>
        <p:spPr>
          <a:xfrm flipH="1">
            <a:off x="7759537" y="4187328"/>
            <a:ext cx="1" cy="62875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a:stCxn id="6" idx="2"/>
            <a:endCxn id="10" idx="0"/>
          </p:cNvCxnSpPr>
          <p:nvPr/>
        </p:nvCxnSpPr>
        <p:spPr>
          <a:xfrm>
            <a:off x="8843755" y="4187327"/>
            <a:ext cx="0" cy="628751"/>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8" name="Curved Connector 57"/>
          <p:cNvCxnSpPr>
            <a:stCxn id="12" idx="3"/>
            <a:endCxn id="9" idx="1"/>
          </p:cNvCxnSpPr>
          <p:nvPr/>
        </p:nvCxnSpPr>
        <p:spPr>
          <a:xfrm>
            <a:off x="6733331" y="4731016"/>
            <a:ext cx="564138" cy="547131"/>
          </a:xfrm>
          <a:prstGeom prst="curvedConnector3">
            <a:avLst>
              <a:gd name="adj1" fmla="val 50000"/>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0" name="Curved Connector 59"/>
          <p:cNvCxnSpPr>
            <a:stCxn id="9" idx="2"/>
            <a:endCxn id="13" idx="0"/>
          </p:cNvCxnSpPr>
          <p:nvPr/>
        </p:nvCxnSpPr>
        <p:spPr>
          <a:xfrm rot="5400000">
            <a:off x="7195353" y="5827684"/>
            <a:ext cx="651655" cy="476714"/>
          </a:xfrm>
          <a:prstGeom prst="curvedConnector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4" name="Curved Connector 63"/>
          <p:cNvCxnSpPr>
            <a:stCxn id="13" idx="0"/>
            <a:endCxn id="10" idx="2"/>
          </p:cNvCxnSpPr>
          <p:nvPr/>
        </p:nvCxnSpPr>
        <p:spPr>
          <a:xfrm rot="5400000" flipH="1" flipV="1">
            <a:off x="7737461" y="5285575"/>
            <a:ext cx="651656" cy="1560932"/>
          </a:xfrm>
          <a:prstGeom prst="curvedConnector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p:cNvCxnSpPr>
            <a:stCxn id="7" idx="2"/>
            <a:endCxn id="10" idx="0"/>
          </p:cNvCxnSpPr>
          <p:nvPr/>
        </p:nvCxnSpPr>
        <p:spPr>
          <a:xfrm flipH="1">
            <a:off x="8843755" y="4187324"/>
            <a:ext cx="1214847" cy="628754"/>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9" idx="2"/>
            <a:endCxn id="14" idx="0"/>
          </p:cNvCxnSpPr>
          <p:nvPr/>
        </p:nvCxnSpPr>
        <p:spPr>
          <a:xfrm>
            <a:off x="7759537" y="5740214"/>
            <a:ext cx="1080894" cy="651655"/>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5" name="Straight Arrow Connector 74"/>
          <p:cNvCxnSpPr>
            <a:stCxn id="10" idx="2"/>
            <a:endCxn id="14" idx="0"/>
          </p:cNvCxnSpPr>
          <p:nvPr/>
        </p:nvCxnSpPr>
        <p:spPr>
          <a:xfrm flipH="1">
            <a:off x="8840431" y="5740213"/>
            <a:ext cx="3324" cy="651656"/>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82" name="TextBox 81"/>
          <p:cNvSpPr txBox="1"/>
          <p:nvPr/>
        </p:nvSpPr>
        <p:spPr>
          <a:xfrm>
            <a:off x="8342301" y="7452655"/>
            <a:ext cx="1027845" cy="369332"/>
          </a:xfrm>
          <a:prstGeom prst="rect">
            <a:avLst/>
          </a:prstGeom>
          <a:noFill/>
        </p:spPr>
        <p:txBody>
          <a:bodyPr wrap="none" rtlCol="0">
            <a:spAutoFit/>
          </a:bodyPr>
          <a:lstStyle/>
          <a:p>
            <a:r>
              <a:rPr lang="en-US" sz="1800" dirty="0" smtClean="0">
                <a:latin typeface="Raleway" panose="020B0003030101060003" pitchFamily="34" charset="0"/>
              </a:rPr>
              <a:t>Storage</a:t>
            </a:r>
            <a:endParaRPr lang="en-US" sz="1800" dirty="0">
              <a:latin typeface="Raleway" panose="020B0003030101060003" pitchFamily="34" charset="0"/>
            </a:endParaRPr>
          </a:p>
        </p:txBody>
      </p:sp>
      <p:cxnSp>
        <p:nvCxnSpPr>
          <p:cNvPr id="93" name="Curved Connector 92"/>
          <p:cNvCxnSpPr>
            <a:stCxn id="7" idx="3"/>
            <a:endCxn id="14" idx="0"/>
          </p:cNvCxnSpPr>
          <p:nvPr/>
        </p:nvCxnSpPr>
        <p:spPr>
          <a:xfrm flipH="1">
            <a:off x="8840431" y="3725257"/>
            <a:ext cx="1680238" cy="2666612"/>
          </a:xfrm>
          <a:prstGeom prst="curvedConnector4">
            <a:avLst>
              <a:gd name="adj1" fmla="val -29931"/>
              <a:gd name="adj2" fmla="val 83157"/>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8" name="Curved Connector 97"/>
          <p:cNvCxnSpPr>
            <a:stCxn id="7" idx="3"/>
            <a:endCxn id="15" idx="0"/>
          </p:cNvCxnSpPr>
          <p:nvPr/>
        </p:nvCxnSpPr>
        <p:spPr>
          <a:xfrm flipH="1">
            <a:off x="10092126" y="3725257"/>
            <a:ext cx="428543" cy="2675656"/>
          </a:xfrm>
          <a:prstGeom prst="curvedConnector4">
            <a:avLst>
              <a:gd name="adj1" fmla="val -117356"/>
              <a:gd name="adj2" fmla="val 74257"/>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8648" y="4473227"/>
            <a:ext cx="780290" cy="780290"/>
          </a:xfrm>
          <a:prstGeom prst="rect">
            <a:avLst/>
          </a:prstGeom>
        </p:spPr>
      </p:pic>
      <p:sp>
        <p:nvSpPr>
          <p:cNvPr id="105" name="TextBox 104"/>
          <p:cNvSpPr txBox="1"/>
          <p:nvPr/>
        </p:nvSpPr>
        <p:spPr>
          <a:xfrm>
            <a:off x="11139495" y="5192372"/>
            <a:ext cx="865943" cy="369332"/>
          </a:xfrm>
          <a:prstGeom prst="rect">
            <a:avLst/>
          </a:prstGeom>
          <a:noFill/>
        </p:spPr>
        <p:txBody>
          <a:bodyPr wrap="none" rtlCol="0">
            <a:spAutoFit/>
          </a:bodyPr>
          <a:lstStyle/>
          <a:p>
            <a:r>
              <a:rPr lang="en-US" sz="1800" dirty="0" smtClean="0">
                <a:latin typeface="Raleway" panose="020B0003030101060003" pitchFamily="34" charset="0"/>
              </a:rPr>
              <a:t>Cache</a:t>
            </a:r>
            <a:endParaRPr lang="en-US" sz="1800" dirty="0">
              <a:latin typeface="Raleway" panose="020B0003030101060003" pitchFamily="34" charset="0"/>
            </a:endParaRPr>
          </a:p>
        </p:txBody>
      </p:sp>
      <p:cxnSp>
        <p:nvCxnSpPr>
          <p:cNvPr id="109" name="Straight Arrow Connector 108"/>
          <p:cNvCxnSpPr>
            <a:stCxn id="9" idx="2"/>
            <a:endCxn id="15" idx="0"/>
          </p:cNvCxnSpPr>
          <p:nvPr/>
        </p:nvCxnSpPr>
        <p:spPr>
          <a:xfrm>
            <a:off x="7759537" y="5740214"/>
            <a:ext cx="2332589" cy="660699"/>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10" name="Straight Arrow Connector 109"/>
          <p:cNvCxnSpPr>
            <a:stCxn id="10" idx="2"/>
            <a:endCxn id="15" idx="0"/>
          </p:cNvCxnSpPr>
          <p:nvPr/>
        </p:nvCxnSpPr>
        <p:spPr>
          <a:xfrm>
            <a:off x="8843755" y="5740213"/>
            <a:ext cx="1248371" cy="660700"/>
          </a:xfrm>
          <a:prstGeom prst="straightConnector1">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15" name="Oval 114"/>
          <p:cNvSpPr/>
          <p:nvPr/>
        </p:nvSpPr>
        <p:spPr>
          <a:xfrm>
            <a:off x="940107" y="3311832"/>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16" name="TextBox 115"/>
          <p:cNvSpPr txBox="1"/>
          <p:nvPr/>
        </p:nvSpPr>
        <p:spPr>
          <a:xfrm>
            <a:off x="1736758" y="3296577"/>
            <a:ext cx="3260854"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Complex</a:t>
            </a:r>
            <a:endParaRPr lang="en-US" sz="3600" dirty="0">
              <a:latin typeface="Oswald" pitchFamily="2" charset="0"/>
              <a:ea typeface="Open Sans" pitchFamily="34" charset="0"/>
              <a:cs typeface="Open Sans" pitchFamily="34" charset="0"/>
            </a:endParaRPr>
          </a:p>
        </p:txBody>
      </p:sp>
      <p:sp>
        <p:nvSpPr>
          <p:cNvPr id="117" name="Oval 116"/>
          <p:cNvSpPr/>
          <p:nvPr/>
        </p:nvSpPr>
        <p:spPr>
          <a:xfrm>
            <a:off x="940107" y="4689184"/>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18" name="TextBox 117"/>
          <p:cNvSpPr txBox="1"/>
          <p:nvPr/>
        </p:nvSpPr>
        <p:spPr>
          <a:xfrm>
            <a:off x="1736758" y="4673929"/>
            <a:ext cx="3260854"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Handle HA</a:t>
            </a:r>
            <a:endParaRPr lang="en-US" sz="3600" dirty="0">
              <a:latin typeface="Oswald" pitchFamily="2" charset="0"/>
              <a:ea typeface="Open Sans" pitchFamily="34" charset="0"/>
              <a:cs typeface="Open Sans" pitchFamily="34" charset="0"/>
            </a:endParaRPr>
          </a:p>
        </p:txBody>
      </p:sp>
      <p:sp>
        <p:nvSpPr>
          <p:cNvPr id="119" name="Oval 118"/>
          <p:cNvSpPr/>
          <p:nvPr/>
        </p:nvSpPr>
        <p:spPr>
          <a:xfrm>
            <a:off x="12788685" y="3311829"/>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20" name="TextBox 119"/>
          <p:cNvSpPr txBox="1"/>
          <p:nvPr/>
        </p:nvSpPr>
        <p:spPr>
          <a:xfrm>
            <a:off x="13585336" y="3296574"/>
            <a:ext cx="375034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Slow Deployments</a:t>
            </a:r>
            <a:endParaRPr lang="en-US" sz="3600" dirty="0">
              <a:latin typeface="Oswald" pitchFamily="2" charset="0"/>
              <a:ea typeface="Open Sans" pitchFamily="34" charset="0"/>
              <a:cs typeface="Open Sans" pitchFamily="34" charset="0"/>
            </a:endParaRPr>
          </a:p>
        </p:txBody>
      </p:sp>
      <p:sp>
        <p:nvSpPr>
          <p:cNvPr id="121" name="Oval 120"/>
          <p:cNvSpPr/>
          <p:nvPr/>
        </p:nvSpPr>
        <p:spPr>
          <a:xfrm>
            <a:off x="12788685" y="4700092"/>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22" name="TextBox 121"/>
          <p:cNvSpPr txBox="1"/>
          <p:nvPr/>
        </p:nvSpPr>
        <p:spPr>
          <a:xfrm>
            <a:off x="13585336" y="4684837"/>
            <a:ext cx="451602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Resource Distribution</a:t>
            </a:r>
            <a:endParaRPr lang="en-US" sz="3600" dirty="0">
              <a:latin typeface="Oswald" pitchFamily="2" charset="0"/>
              <a:ea typeface="Open Sans" pitchFamily="34" charset="0"/>
              <a:cs typeface="Open Sans" pitchFamily="34" charset="0"/>
            </a:endParaRPr>
          </a:p>
        </p:txBody>
      </p:sp>
      <p:sp>
        <p:nvSpPr>
          <p:cNvPr id="123" name="Oval 122"/>
          <p:cNvSpPr/>
          <p:nvPr/>
        </p:nvSpPr>
        <p:spPr>
          <a:xfrm>
            <a:off x="12788685" y="6078111"/>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24" name="TextBox 123"/>
          <p:cNvSpPr txBox="1"/>
          <p:nvPr/>
        </p:nvSpPr>
        <p:spPr>
          <a:xfrm>
            <a:off x="13585336" y="6062856"/>
            <a:ext cx="451602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Multiple Deploy Models</a:t>
            </a:r>
            <a:endParaRPr lang="en-US" sz="3600" dirty="0">
              <a:latin typeface="Oswald" pitchFamily="2" charset="0"/>
              <a:ea typeface="Open Sans" pitchFamily="34" charset="0"/>
              <a:cs typeface="Open Sans" pitchFamily="34" charset="0"/>
            </a:endParaRPr>
          </a:p>
        </p:txBody>
      </p:sp>
      <p:sp>
        <p:nvSpPr>
          <p:cNvPr id="125" name="Oval 124"/>
          <p:cNvSpPr/>
          <p:nvPr/>
        </p:nvSpPr>
        <p:spPr>
          <a:xfrm>
            <a:off x="985135" y="6093366"/>
            <a:ext cx="663754" cy="662201"/>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126" name="TextBox 125"/>
          <p:cNvSpPr txBox="1"/>
          <p:nvPr/>
        </p:nvSpPr>
        <p:spPr>
          <a:xfrm>
            <a:off x="1781786" y="6078111"/>
            <a:ext cx="4516020" cy="692746"/>
          </a:xfrm>
          <a:prstGeom prst="rect">
            <a:avLst/>
          </a:prstGeom>
          <a:noFill/>
        </p:spPr>
        <p:txBody>
          <a:bodyPr wrap="square" lIns="137407" tIns="68703" rIns="137407" bIns="68703" rtlCol="0">
            <a:spAutoFit/>
          </a:bodyPr>
          <a:lstStyle/>
          <a:p>
            <a:r>
              <a:rPr lang="en-US" sz="3600" dirty="0" smtClean="0">
                <a:latin typeface="Oswald" pitchFamily="2" charset="0"/>
                <a:ea typeface="Open Sans" pitchFamily="34" charset="0"/>
                <a:cs typeface="Open Sans" pitchFamily="34" charset="0"/>
              </a:rPr>
              <a:t>Handle Partitioning</a:t>
            </a:r>
            <a:endParaRPr lang="en-US" sz="3600" dirty="0">
              <a:latin typeface="Oswald" pitchFamily="2" charset="0"/>
              <a:ea typeface="Open Sans" pitchFamily="34" charset="0"/>
              <a:cs typeface="Open Sans" pitchFamily="34" charset="0"/>
            </a:endParaRPr>
          </a:p>
        </p:txBody>
      </p:sp>
    </p:spTree>
    <p:extLst>
      <p:ext uri="{BB962C8B-B14F-4D97-AF65-F5344CB8AC3E}">
        <p14:creationId xmlns:p14="http://schemas.microsoft.com/office/powerpoint/2010/main" val="110669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500"/>
                                        <p:tgtEl>
                                          <p:spTgt spid="82"/>
                                        </p:tgtEl>
                                      </p:cBhvr>
                                    </p:animEffec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109"/>
                                        </p:tgtEl>
                                        <p:attrNameLst>
                                          <p:attrName>style.visibility</p:attrName>
                                        </p:attrNameLst>
                                      </p:cBhvr>
                                      <p:to>
                                        <p:strVal val="visible"/>
                                      </p:to>
                                    </p:set>
                                  </p:childTnLst>
                                </p:cTn>
                              </p:par>
                            </p:childTnLst>
                          </p:cTn>
                        </p:par>
                        <p:par>
                          <p:cTn id="102" fill="hold">
                            <p:stCondLst>
                              <p:cond delay="500"/>
                            </p:stCondLst>
                            <p:childTnLst>
                              <p:par>
                                <p:cTn id="103" presetID="1" presetClass="entr" presetSubtype="0" fill="hold" nodeType="afterEffect">
                                  <p:stCondLst>
                                    <p:cond delay="0"/>
                                  </p:stCondLst>
                                  <p:childTnLst>
                                    <p:set>
                                      <p:cBhvr>
                                        <p:cTn id="104" dur="1" fill="hold">
                                          <p:stCondLst>
                                            <p:cond delay="0"/>
                                          </p:stCondLst>
                                        </p:cTn>
                                        <p:tgtEl>
                                          <p:spTgt spid="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fade">
                                      <p:cBhvr>
                                        <p:cTn id="109" dur="500"/>
                                        <p:tgtEl>
                                          <p:spTgt spid="1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500"/>
                                        <p:tgtEl>
                                          <p:spTgt spid="10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fade">
                                      <p:cBhvr>
                                        <p:cTn id="117" dur="500"/>
                                        <p:tgtEl>
                                          <p:spTgt spid="11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6"/>
                                        </p:tgtEl>
                                        <p:attrNameLst>
                                          <p:attrName>style.visibility</p:attrName>
                                        </p:attrNameLst>
                                      </p:cBhvr>
                                      <p:to>
                                        <p:strVal val="visible"/>
                                      </p:to>
                                    </p:set>
                                    <p:animEffect transition="in" filter="fade">
                                      <p:cBhvr>
                                        <p:cTn id="120" dur="500"/>
                                        <p:tgtEl>
                                          <p:spTgt spid="11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500"/>
                                        <p:tgtEl>
                                          <p:spTgt spid="11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18"/>
                                        </p:tgtEl>
                                        <p:attrNameLst>
                                          <p:attrName>style.visibility</p:attrName>
                                        </p:attrNameLst>
                                      </p:cBhvr>
                                      <p:to>
                                        <p:strVal val="visible"/>
                                      </p:to>
                                    </p:set>
                                    <p:animEffect transition="in" filter="fade">
                                      <p:cBhvr>
                                        <p:cTn id="128" dur="500"/>
                                        <p:tgtEl>
                                          <p:spTgt spid="11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500"/>
                                        <p:tgtEl>
                                          <p:spTgt spid="12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fade">
                                      <p:cBhvr>
                                        <p:cTn id="136" dur="500"/>
                                        <p:tgtEl>
                                          <p:spTgt spid="126"/>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19"/>
                                        </p:tgtEl>
                                        <p:attrNameLst>
                                          <p:attrName>style.visibility</p:attrName>
                                        </p:attrNameLst>
                                      </p:cBhvr>
                                      <p:to>
                                        <p:strVal val="visible"/>
                                      </p:to>
                                    </p:set>
                                    <p:animEffect transition="in" filter="fade">
                                      <p:cBhvr>
                                        <p:cTn id="141" dur="500"/>
                                        <p:tgtEl>
                                          <p:spTgt spid="11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0"/>
                                        </p:tgtEl>
                                        <p:attrNameLst>
                                          <p:attrName>style.visibility</p:attrName>
                                        </p:attrNameLst>
                                      </p:cBhvr>
                                      <p:to>
                                        <p:strVal val="visible"/>
                                      </p:to>
                                    </p:set>
                                    <p:animEffect transition="in" filter="fade">
                                      <p:cBhvr>
                                        <p:cTn id="144" dur="500"/>
                                        <p:tgtEl>
                                          <p:spTgt spid="120"/>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21"/>
                                        </p:tgtEl>
                                        <p:attrNameLst>
                                          <p:attrName>style.visibility</p:attrName>
                                        </p:attrNameLst>
                                      </p:cBhvr>
                                      <p:to>
                                        <p:strVal val="visible"/>
                                      </p:to>
                                    </p:set>
                                    <p:animEffect transition="in" filter="fade">
                                      <p:cBhvr>
                                        <p:cTn id="149" dur="500"/>
                                        <p:tgtEl>
                                          <p:spTgt spid="12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2"/>
                                        </p:tgtEl>
                                        <p:attrNameLst>
                                          <p:attrName>style.visibility</p:attrName>
                                        </p:attrNameLst>
                                      </p:cBhvr>
                                      <p:to>
                                        <p:strVal val="visible"/>
                                      </p:to>
                                    </p:set>
                                    <p:animEffect transition="in" filter="fade">
                                      <p:cBhvr>
                                        <p:cTn id="152" dur="500"/>
                                        <p:tgtEl>
                                          <p:spTgt spid="12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23"/>
                                        </p:tgtEl>
                                        <p:attrNameLst>
                                          <p:attrName>style.visibility</p:attrName>
                                        </p:attrNameLst>
                                      </p:cBhvr>
                                      <p:to>
                                        <p:strVal val="visible"/>
                                      </p:to>
                                    </p:set>
                                    <p:animEffect transition="in" filter="fade">
                                      <p:cBhvr>
                                        <p:cTn id="157" dur="500"/>
                                        <p:tgtEl>
                                          <p:spTgt spid="12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24"/>
                                        </p:tgtEl>
                                        <p:attrNameLst>
                                          <p:attrName>style.visibility</p:attrName>
                                        </p:attrNameLst>
                                      </p:cBhvr>
                                      <p:to>
                                        <p:strVal val="visible"/>
                                      </p:to>
                                    </p:set>
                                    <p:animEffect transition="in" filter="fade">
                                      <p:cBhvr>
                                        <p:cTn id="160"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82" grpId="0"/>
      <p:bldP spid="105" grpId="0"/>
      <p:bldP spid="115" grpId="0" animBg="1"/>
      <p:bldP spid="116" grpId="0"/>
      <p:bldP spid="117" grpId="0" animBg="1"/>
      <p:bldP spid="118" grpId="0"/>
      <p:bldP spid="119" grpId="0" animBg="1"/>
      <p:bldP spid="120" grpId="0"/>
      <p:bldP spid="121" grpId="0" animBg="1"/>
      <p:bldP spid="122" grpId="0"/>
      <p:bldP spid="123" grpId="0" animBg="1"/>
      <p:bldP spid="124" grpId="0"/>
      <p:bldP spid="125" grpId="0" animBg="1"/>
      <p:bldP spid="1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558867" y="2716191"/>
            <a:ext cx="339655" cy="19949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1219262" y="2724751"/>
            <a:ext cx="339605" cy="190931"/>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2233979" y="2716191"/>
            <a:ext cx="339655" cy="19949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894374" y="2724751"/>
            <a:ext cx="339605" cy="190931"/>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2912747" y="2716191"/>
            <a:ext cx="339655" cy="19949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2573143" y="2724751"/>
            <a:ext cx="339605" cy="190931"/>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3587860" y="2716191"/>
            <a:ext cx="339655" cy="19949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3248255" y="2724751"/>
            <a:ext cx="339605" cy="19093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4257571" y="2716191"/>
            <a:ext cx="339655" cy="19949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3917966" y="2724751"/>
            <a:ext cx="339605" cy="19093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4932683" y="2716191"/>
            <a:ext cx="339655" cy="19949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4593078" y="2724751"/>
            <a:ext cx="339605" cy="190931"/>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5611452" y="2716191"/>
            <a:ext cx="339655" cy="19949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5271847" y="2724751"/>
            <a:ext cx="339605" cy="190931"/>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6278388" y="2724032"/>
            <a:ext cx="339655" cy="19949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5953071" y="2724751"/>
            <a:ext cx="339605" cy="190931"/>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971963" y="2718134"/>
            <a:ext cx="339655" cy="19949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632358" y="2726694"/>
            <a:ext cx="339605" cy="190931"/>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7647075" y="2718134"/>
            <a:ext cx="339655" cy="19949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7307470" y="2726694"/>
            <a:ext cx="339605" cy="19093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8319731" y="2718134"/>
            <a:ext cx="339655" cy="19949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7986238" y="2726694"/>
            <a:ext cx="339605" cy="19093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9001667" y="2718134"/>
            <a:ext cx="339655" cy="19949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8662062" y="2726694"/>
            <a:ext cx="339605" cy="190931"/>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9676779" y="2718134"/>
            <a:ext cx="339655" cy="19949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9337174" y="2726694"/>
            <a:ext cx="339605" cy="190931"/>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10358004" y="2718134"/>
            <a:ext cx="339655" cy="19949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10018399" y="2726694"/>
            <a:ext cx="339605" cy="190931"/>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11042173" y="2718134"/>
            <a:ext cx="339655" cy="19949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10697167" y="2726694"/>
            <a:ext cx="339605" cy="190931"/>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11711884" y="2718134"/>
            <a:ext cx="339655" cy="19949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11377680" y="2726694"/>
            <a:ext cx="339605" cy="190931"/>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12394759" y="2723347"/>
            <a:ext cx="339655" cy="19949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12055154" y="2731907"/>
            <a:ext cx="339605" cy="190931"/>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13064471" y="2723347"/>
            <a:ext cx="339655" cy="19949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12730267" y="2731907"/>
            <a:ext cx="339605" cy="190931"/>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13719501" y="2723347"/>
            <a:ext cx="339655" cy="19949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13403634" y="2731907"/>
            <a:ext cx="339605" cy="190931"/>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14408974" y="2723347"/>
            <a:ext cx="339655" cy="19949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14069369" y="2731907"/>
            <a:ext cx="339605" cy="190931"/>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5084086" y="2723347"/>
            <a:ext cx="339655" cy="19949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14744481" y="2731907"/>
            <a:ext cx="339605" cy="190931"/>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5765311" y="2723347"/>
            <a:ext cx="339655" cy="19949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5425706" y="2731907"/>
            <a:ext cx="339605" cy="190931"/>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6444079" y="2723347"/>
            <a:ext cx="339655" cy="19949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6104474" y="2731907"/>
            <a:ext cx="339605" cy="190931"/>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6779586" y="2731907"/>
            <a:ext cx="339605" cy="190931"/>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12060605" y="2575317"/>
            <a:ext cx="49" cy="395047"/>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14749932" y="2575317"/>
            <a:ext cx="49" cy="395047"/>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5431156" y="2575317"/>
            <a:ext cx="49" cy="395047"/>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1224713" y="2561471"/>
            <a:ext cx="49" cy="395047"/>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899825" y="2561471"/>
            <a:ext cx="49" cy="395047"/>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578593" y="2568162"/>
            <a:ext cx="49" cy="395047"/>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3253705" y="2568162"/>
            <a:ext cx="49" cy="395047"/>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3928817" y="2561471"/>
            <a:ext cx="49" cy="395047"/>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4598529" y="2561471"/>
            <a:ext cx="49" cy="395047"/>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5277297" y="2561471"/>
            <a:ext cx="49" cy="395047"/>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5958522" y="2561471"/>
            <a:ext cx="49" cy="395047"/>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6637808" y="2563414"/>
            <a:ext cx="49" cy="395047"/>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7312920" y="2563414"/>
            <a:ext cx="49" cy="395047"/>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7991689" y="2563414"/>
            <a:ext cx="49" cy="395047"/>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8667513" y="2563414"/>
            <a:ext cx="49" cy="395047"/>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9342625" y="2563414"/>
            <a:ext cx="49" cy="395047"/>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10036075" y="2563414"/>
            <a:ext cx="49" cy="395047"/>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10702618" y="2563414"/>
            <a:ext cx="49" cy="395047"/>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11383131" y="2563414"/>
            <a:ext cx="49" cy="395047"/>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12735717" y="2568626"/>
            <a:ext cx="49" cy="395047"/>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13409085" y="2568626"/>
            <a:ext cx="49" cy="395047"/>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14074819" y="2568626"/>
            <a:ext cx="49" cy="395047"/>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6109925" y="2568626"/>
            <a:ext cx="49" cy="39504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6785037" y="2568626"/>
            <a:ext cx="49" cy="395047"/>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11383156" y="2926186"/>
            <a:ext cx="339655" cy="19949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11711884" y="2926186"/>
            <a:ext cx="339655" cy="19949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12060630" y="2931399"/>
            <a:ext cx="339655" cy="19949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12394759" y="2931399"/>
            <a:ext cx="339655" cy="19949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12735742" y="2931399"/>
            <a:ext cx="339655" cy="19949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13064471" y="2931399"/>
            <a:ext cx="339655" cy="19949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13409110" y="2931399"/>
            <a:ext cx="339655" cy="19949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13719501" y="2931399"/>
            <a:ext cx="339655" cy="19949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14074845" y="2931399"/>
            <a:ext cx="339655" cy="19949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14408974" y="2931399"/>
            <a:ext cx="339655" cy="19949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14749957" y="2931399"/>
            <a:ext cx="339655" cy="19949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5084086" y="2931399"/>
            <a:ext cx="339655" cy="19949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5431181" y="2931399"/>
            <a:ext cx="339655" cy="19949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5765311" y="2931399"/>
            <a:ext cx="339655" cy="19949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6109950" y="2931399"/>
            <a:ext cx="339655" cy="19949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6444079" y="2931399"/>
            <a:ext cx="339655" cy="19949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6785062" y="2931399"/>
            <a:ext cx="339655" cy="19949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1224738" y="2525261"/>
            <a:ext cx="339655" cy="19949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558867" y="2516699"/>
            <a:ext cx="339655" cy="21661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899850" y="2531951"/>
            <a:ext cx="339655" cy="19949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2233979" y="2516699"/>
            <a:ext cx="339655" cy="21661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2578618" y="2525261"/>
            <a:ext cx="339655" cy="19949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2912747" y="2516699"/>
            <a:ext cx="339655" cy="21661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3253730" y="2525261"/>
            <a:ext cx="339655" cy="19949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3587860" y="2516699"/>
            <a:ext cx="339655" cy="21661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3923442" y="2525261"/>
            <a:ext cx="339655" cy="19949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4257571" y="2516699"/>
            <a:ext cx="339655" cy="21661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4598554" y="2525261"/>
            <a:ext cx="339655" cy="19949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4932683" y="2516699"/>
            <a:ext cx="339655" cy="21661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5277323" y="2525261"/>
            <a:ext cx="339655" cy="19949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5611452" y="2516699"/>
            <a:ext cx="339655" cy="21661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5958547" y="2525261"/>
            <a:ext cx="339655" cy="19949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6278388" y="2524539"/>
            <a:ext cx="339655" cy="21661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6637833" y="2527204"/>
            <a:ext cx="339655" cy="19949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6971963" y="2518642"/>
            <a:ext cx="339655" cy="21661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7312945" y="2527204"/>
            <a:ext cx="339655" cy="19949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7647075" y="2518642"/>
            <a:ext cx="339655" cy="21661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7991714" y="2527204"/>
            <a:ext cx="339655" cy="19949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8319731" y="2518642"/>
            <a:ext cx="339655" cy="21661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8667538" y="2527204"/>
            <a:ext cx="339655" cy="19949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9001667" y="2518642"/>
            <a:ext cx="339655" cy="21661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9342650" y="2533894"/>
            <a:ext cx="339655" cy="19949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9676779" y="2518642"/>
            <a:ext cx="339655" cy="21661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10023875" y="2527204"/>
            <a:ext cx="339655" cy="19949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10358004" y="2518642"/>
            <a:ext cx="339655" cy="21661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10702643" y="2527204"/>
            <a:ext cx="339655" cy="19949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11042173" y="2518642"/>
            <a:ext cx="339655" cy="21661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11383156" y="2527204"/>
            <a:ext cx="339655" cy="19949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11711884" y="2518642"/>
            <a:ext cx="339655" cy="21661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12060630" y="2532416"/>
            <a:ext cx="339655" cy="19949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12394759" y="2523854"/>
            <a:ext cx="339655" cy="21661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12735742" y="2532416"/>
            <a:ext cx="339655" cy="19949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13064471" y="2523854"/>
            <a:ext cx="339655" cy="21661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13409110" y="2532416"/>
            <a:ext cx="339655" cy="19949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13719501" y="2523854"/>
            <a:ext cx="339655" cy="21661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14074845" y="2532416"/>
            <a:ext cx="339655" cy="19949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14408974" y="2523854"/>
            <a:ext cx="339655" cy="21661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14749957" y="2532416"/>
            <a:ext cx="339655" cy="19949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5084086" y="2523854"/>
            <a:ext cx="339655" cy="21661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5431181" y="2532416"/>
            <a:ext cx="339655" cy="19949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5765311" y="2523854"/>
            <a:ext cx="339655" cy="21661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6109950" y="2532416"/>
            <a:ext cx="339655" cy="19949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6444079" y="2523854"/>
            <a:ext cx="339655" cy="21661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6785062" y="2532416"/>
            <a:ext cx="339655" cy="19949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1224738" y="2924243"/>
            <a:ext cx="339655" cy="19949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558867" y="2924243"/>
            <a:ext cx="339655" cy="19949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899850" y="2924243"/>
            <a:ext cx="339655" cy="19949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2233979" y="2924243"/>
            <a:ext cx="339655" cy="19949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2578618" y="2924243"/>
            <a:ext cx="339655" cy="19949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2912747" y="2924243"/>
            <a:ext cx="339655" cy="19949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253730" y="2924243"/>
            <a:ext cx="339655" cy="19949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3587860" y="2924243"/>
            <a:ext cx="339655" cy="19949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3923442" y="2924243"/>
            <a:ext cx="339655" cy="19949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4257571" y="2924243"/>
            <a:ext cx="339655" cy="19949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4598554" y="2924243"/>
            <a:ext cx="339655" cy="19949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4932683" y="2924243"/>
            <a:ext cx="339655" cy="19949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5277323" y="2924243"/>
            <a:ext cx="339655" cy="19949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5611452" y="2924243"/>
            <a:ext cx="339655" cy="19949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958547" y="2924243"/>
            <a:ext cx="339655" cy="19949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637833" y="2926186"/>
            <a:ext cx="339655" cy="19949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6971963" y="2926186"/>
            <a:ext cx="339655" cy="19949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7312945" y="2926186"/>
            <a:ext cx="339655" cy="19949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7647075" y="2926186"/>
            <a:ext cx="339655" cy="19949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7991714" y="2926186"/>
            <a:ext cx="339655" cy="19949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8319731" y="2926186"/>
            <a:ext cx="339655" cy="19949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8667538" y="2926186"/>
            <a:ext cx="339655" cy="19949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9001667" y="2926186"/>
            <a:ext cx="339655" cy="19949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9342650" y="2926186"/>
            <a:ext cx="339655" cy="19949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9676779" y="2926186"/>
            <a:ext cx="339655" cy="19949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10023875" y="2926186"/>
            <a:ext cx="339655" cy="19949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10358004" y="2926186"/>
            <a:ext cx="339655" cy="19949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10702643" y="2926186"/>
            <a:ext cx="339655" cy="19949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11042173" y="2926186"/>
            <a:ext cx="339655" cy="199491"/>
          </a:xfrm>
          <a:prstGeom prst="line">
            <a:avLst/>
          </a:prstGeom>
          <a:noFill/>
          <a:ln w="6350" cap="flat" cmpd="sng" algn="ctr">
            <a:solidFill>
              <a:srgbClr val="5B9BD5"/>
            </a:solidFill>
            <a:prstDash val="solid"/>
            <a:miter lim="800000"/>
          </a:ln>
          <a:effectLst/>
        </p:spPr>
      </p:cxnSp>
      <p:sp>
        <p:nvSpPr>
          <p:cNvPr id="372" name="Hexagon 371"/>
          <p:cNvSpPr/>
          <p:nvPr/>
        </p:nvSpPr>
        <p:spPr>
          <a:xfrm>
            <a:off x="1022570"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378" name="Straight Connector 377"/>
          <p:cNvCxnSpPr/>
          <p:nvPr/>
        </p:nvCxnSpPr>
        <p:spPr>
          <a:xfrm>
            <a:off x="1558868" y="2733313"/>
            <a:ext cx="49" cy="395047"/>
          </a:xfrm>
          <a:prstGeom prst="line">
            <a:avLst/>
          </a:prstGeom>
          <a:noFill/>
          <a:ln w="6350" cap="flat" cmpd="sng" algn="ctr">
            <a:solidFill>
              <a:srgbClr val="5B9BD5"/>
            </a:solidFill>
            <a:prstDash val="solid"/>
            <a:miter lim="800000"/>
          </a:ln>
          <a:effectLst/>
        </p:spPr>
      </p:cxnSp>
      <p:sp>
        <p:nvSpPr>
          <p:cNvPr id="384" name="Hexagon 383"/>
          <p:cNvSpPr/>
          <p:nvPr/>
        </p:nvSpPr>
        <p:spPr>
          <a:xfrm>
            <a:off x="1697682"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390" name="Straight Connector 389"/>
          <p:cNvCxnSpPr/>
          <p:nvPr/>
        </p:nvCxnSpPr>
        <p:spPr>
          <a:xfrm>
            <a:off x="2233980" y="2733313"/>
            <a:ext cx="49" cy="395047"/>
          </a:xfrm>
          <a:prstGeom prst="line">
            <a:avLst/>
          </a:prstGeom>
          <a:noFill/>
          <a:ln w="6350" cap="flat" cmpd="sng" algn="ctr">
            <a:solidFill>
              <a:srgbClr val="5B9BD5"/>
            </a:solidFill>
            <a:prstDash val="solid"/>
            <a:miter lim="800000"/>
          </a:ln>
          <a:effectLst/>
        </p:spPr>
      </p:cxnSp>
      <p:sp>
        <p:nvSpPr>
          <p:cNvPr id="396" name="Hexagon 395"/>
          <p:cNvSpPr/>
          <p:nvPr/>
        </p:nvSpPr>
        <p:spPr>
          <a:xfrm>
            <a:off x="2376450"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02" name="Straight Connector 401"/>
          <p:cNvCxnSpPr/>
          <p:nvPr/>
        </p:nvCxnSpPr>
        <p:spPr>
          <a:xfrm>
            <a:off x="2912749" y="2733313"/>
            <a:ext cx="49" cy="395047"/>
          </a:xfrm>
          <a:prstGeom prst="line">
            <a:avLst/>
          </a:prstGeom>
          <a:noFill/>
          <a:ln w="6350" cap="flat" cmpd="sng" algn="ctr">
            <a:solidFill>
              <a:srgbClr val="5B9BD5"/>
            </a:solidFill>
            <a:prstDash val="solid"/>
            <a:miter lim="800000"/>
          </a:ln>
          <a:effectLst/>
        </p:spPr>
      </p:cxnSp>
      <p:sp>
        <p:nvSpPr>
          <p:cNvPr id="408" name="Hexagon 407"/>
          <p:cNvSpPr/>
          <p:nvPr/>
        </p:nvSpPr>
        <p:spPr>
          <a:xfrm>
            <a:off x="3051562"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14" name="Straight Connector 413"/>
          <p:cNvCxnSpPr/>
          <p:nvPr/>
        </p:nvCxnSpPr>
        <p:spPr>
          <a:xfrm>
            <a:off x="3587861" y="2726622"/>
            <a:ext cx="49" cy="395047"/>
          </a:xfrm>
          <a:prstGeom prst="line">
            <a:avLst/>
          </a:prstGeom>
          <a:noFill/>
          <a:ln w="6350" cap="flat" cmpd="sng" algn="ctr">
            <a:solidFill>
              <a:srgbClr val="5B9BD5"/>
            </a:solidFill>
            <a:prstDash val="solid"/>
            <a:miter lim="800000"/>
          </a:ln>
          <a:effectLst/>
        </p:spPr>
      </p:cxnSp>
      <p:sp>
        <p:nvSpPr>
          <p:cNvPr id="420" name="Hexagon 419"/>
          <p:cNvSpPr/>
          <p:nvPr/>
        </p:nvSpPr>
        <p:spPr>
          <a:xfrm>
            <a:off x="3726674"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26" name="Straight Connector 425"/>
          <p:cNvCxnSpPr/>
          <p:nvPr/>
        </p:nvCxnSpPr>
        <p:spPr>
          <a:xfrm>
            <a:off x="4257572" y="2733313"/>
            <a:ext cx="49" cy="395047"/>
          </a:xfrm>
          <a:prstGeom prst="line">
            <a:avLst/>
          </a:prstGeom>
          <a:noFill/>
          <a:ln w="6350" cap="flat" cmpd="sng" algn="ctr">
            <a:solidFill>
              <a:srgbClr val="5B9BD5"/>
            </a:solidFill>
            <a:prstDash val="solid"/>
            <a:miter lim="800000"/>
          </a:ln>
          <a:effectLst/>
        </p:spPr>
      </p:cxnSp>
      <p:sp>
        <p:nvSpPr>
          <p:cNvPr id="432" name="Hexagon 431"/>
          <p:cNvSpPr/>
          <p:nvPr/>
        </p:nvSpPr>
        <p:spPr>
          <a:xfrm>
            <a:off x="4396386"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38" name="Straight Connector 437"/>
          <p:cNvCxnSpPr/>
          <p:nvPr/>
        </p:nvCxnSpPr>
        <p:spPr>
          <a:xfrm>
            <a:off x="4932685" y="2733313"/>
            <a:ext cx="49" cy="395047"/>
          </a:xfrm>
          <a:prstGeom prst="line">
            <a:avLst/>
          </a:prstGeom>
          <a:noFill/>
          <a:ln w="6350" cap="flat" cmpd="sng" algn="ctr">
            <a:solidFill>
              <a:srgbClr val="5B9BD5"/>
            </a:solidFill>
            <a:prstDash val="solid"/>
            <a:miter lim="800000"/>
          </a:ln>
          <a:effectLst/>
        </p:spPr>
      </p:cxnSp>
      <p:sp>
        <p:nvSpPr>
          <p:cNvPr id="444" name="Hexagon 443"/>
          <p:cNvSpPr/>
          <p:nvPr/>
        </p:nvSpPr>
        <p:spPr>
          <a:xfrm>
            <a:off x="5075154"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50" name="Straight Connector 449"/>
          <p:cNvCxnSpPr/>
          <p:nvPr/>
        </p:nvCxnSpPr>
        <p:spPr>
          <a:xfrm>
            <a:off x="5611453" y="2733313"/>
            <a:ext cx="49" cy="395047"/>
          </a:xfrm>
          <a:prstGeom prst="line">
            <a:avLst/>
          </a:prstGeom>
          <a:noFill/>
          <a:ln w="6350" cap="flat" cmpd="sng" algn="ctr">
            <a:solidFill>
              <a:srgbClr val="5B9BD5"/>
            </a:solidFill>
            <a:prstDash val="solid"/>
            <a:miter lim="800000"/>
          </a:ln>
          <a:effectLst/>
        </p:spPr>
      </p:cxnSp>
      <p:sp>
        <p:nvSpPr>
          <p:cNvPr id="456" name="Hexagon 455"/>
          <p:cNvSpPr/>
          <p:nvPr/>
        </p:nvSpPr>
        <p:spPr>
          <a:xfrm>
            <a:off x="5756379" y="27418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61" name="Straight Connector 460"/>
          <p:cNvCxnSpPr/>
          <p:nvPr/>
        </p:nvCxnSpPr>
        <p:spPr>
          <a:xfrm flipH="1">
            <a:off x="6278388" y="2932084"/>
            <a:ext cx="339655" cy="19949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94891" y="2741153"/>
            <a:ext cx="49" cy="395047"/>
          </a:xfrm>
          <a:prstGeom prst="line">
            <a:avLst/>
          </a:prstGeom>
          <a:noFill/>
          <a:ln w="6350" cap="flat" cmpd="sng" algn="ctr">
            <a:solidFill>
              <a:srgbClr val="5B9BD5"/>
            </a:solidFill>
            <a:prstDash val="solid"/>
            <a:miter lim="800000"/>
          </a:ln>
          <a:effectLst/>
        </p:spPr>
      </p:cxnSp>
      <p:sp>
        <p:nvSpPr>
          <p:cNvPr id="468" name="Hexagon 467"/>
          <p:cNvSpPr/>
          <p:nvPr/>
        </p:nvSpPr>
        <p:spPr>
          <a:xfrm>
            <a:off x="6435665"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74" name="Straight Connector 473"/>
          <p:cNvCxnSpPr/>
          <p:nvPr/>
        </p:nvCxnSpPr>
        <p:spPr>
          <a:xfrm>
            <a:off x="6971964" y="2735256"/>
            <a:ext cx="49" cy="395047"/>
          </a:xfrm>
          <a:prstGeom prst="line">
            <a:avLst/>
          </a:prstGeom>
          <a:noFill/>
          <a:ln w="6350" cap="flat" cmpd="sng" algn="ctr">
            <a:solidFill>
              <a:srgbClr val="5B9BD5"/>
            </a:solidFill>
            <a:prstDash val="solid"/>
            <a:miter lim="800000"/>
          </a:ln>
          <a:effectLst/>
        </p:spPr>
      </p:cxnSp>
      <p:sp>
        <p:nvSpPr>
          <p:cNvPr id="480" name="Hexagon 479"/>
          <p:cNvSpPr/>
          <p:nvPr/>
        </p:nvSpPr>
        <p:spPr>
          <a:xfrm>
            <a:off x="7110777"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86" name="Straight Connector 485"/>
          <p:cNvCxnSpPr/>
          <p:nvPr/>
        </p:nvCxnSpPr>
        <p:spPr>
          <a:xfrm>
            <a:off x="7647076" y="2735256"/>
            <a:ext cx="49" cy="395047"/>
          </a:xfrm>
          <a:prstGeom prst="line">
            <a:avLst/>
          </a:prstGeom>
          <a:noFill/>
          <a:ln w="6350" cap="flat" cmpd="sng" algn="ctr">
            <a:solidFill>
              <a:srgbClr val="5B9BD5"/>
            </a:solidFill>
            <a:prstDash val="solid"/>
            <a:miter lim="800000"/>
          </a:ln>
          <a:effectLst/>
        </p:spPr>
      </p:cxnSp>
      <p:sp>
        <p:nvSpPr>
          <p:cNvPr id="492" name="Hexagon 491"/>
          <p:cNvSpPr/>
          <p:nvPr/>
        </p:nvSpPr>
        <p:spPr>
          <a:xfrm>
            <a:off x="7789546"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498" name="Straight Connector 497"/>
          <p:cNvCxnSpPr/>
          <p:nvPr/>
        </p:nvCxnSpPr>
        <p:spPr>
          <a:xfrm>
            <a:off x="8325844" y="2735256"/>
            <a:ext cx="49" cy="395047"/>
          </a:xfrm>
          <a:prstGeom prst="line">
            <a:avLst/>
          </a:prstGeom>
          <a:noFill/>
          <a:ln w="6350" cap="flat" cmpd="sng" algn="ctr">
            <a:solidFill>
              <a:srgbClr val="5B9BD5"/>
            </a:solidFill>
            <a:prstDash val="solid"/>
            <a:miter lim="800000"/>
          </a:ln>
          <a:effectLst/>
        </p:spPr>
      </p:cxnSp>
      <p:sp>
        <p:nvSpPr>
          <p:cNvPr id="504" name="Hexagon 503"/>
          <p:cNvSpPr/>
          <p:nvPr/>
        </p:nvSpPr>
        <p:spPr>
          <a:xfrm>
            <a:off x="8465370"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10" name="Straight Connector 509"/>
          <p:cNvCxnSpPr/>
          <p:nvPr/>
        </p:nvCxnSpPr>
        <p:spPr>
          <a:xfrm>
            <a:off x="9001668" y="2735256"/>
            <a:ext cx="49" cy="395047"/>
          </a:xfrm>
          <a:prstGeom prst="line">
            <a:avLst/>
          </a:prstGeom>
          <a:noFill/>
          <a:ln w="6350" cap="flat" cmpd="sng" algn="ctr">
            <a:solidFill>
              <a:srgbClr val="5B9BD5"/>
            </a:solidFill>
            <a:prstDash val="solid"/>
            <a:miter lim="800000"/>
          </a:ln>
          <a:effectLst/>
        </p:spPr>
      </p:cxnSp>
      <p:sp>
        <p:nvSpPr>
          <p:cNvPr id="516" name="Hexagon 515"/>
          <p:cNvSpPr/>
          <p:nvPr/>
        </p:nvSpPr>
        <p:spPr>
          <a:xfrm>
            <a:off x="9140482"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22" name="Straight Connector 521"/>
          <p:cNvCxnSpPr/>
          <p:nvPr/>
        </p:nvCxnSpPr>
        <p:spPr>
          <a:xfrm>
            <a:off x="9676781" y="2735256"/>
            <a:ext cx="49" cy="395047"/>
          </a:xfrm>
          <a:prstGeom prst="line">
            <a:avLst/>
          </a:prstGeom>
          <a:noFill/>
          <a:ln w="6350" cap="flat" cmpd="sng" algn="ctr">
            <a:solidFill>
              <a:srgbClr val="5B9BD5"/>
            </a:solidFill>
            <a:prstDash val="solid"/>
            <a:miter lim="800000"/>
          </a:ln>
          <a:effectLst/>
        </p:spPr>
      </p:cxnSp>
      <p:sp>
        <p:nvSpPr>
          <p:cNvPr id="528" name="Hexagon 527"/>
          <p:cNvSpPr/>
          <p:nvPr/>
        </p:nvSpPr>
        <p:spPr>
          <a:xfrm>
            <a:off x="9821707"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34" name="Straight Connector 533"/>
          <p:cNvCxnSpPr/>
          <p:nvPr/>
        </p:nvCxnSpPr>
        <p:spPr>
          <a:xfrm>
            <a:off x="10358005" y="2735256"/>
            <a:ext cx="49" cy="395047"/>
          </a:xfrm>
          <a:prstGeom prst="line">
            <a:avLst/>
          </a:prstGeom>
          <a:noFill/>
          <a:ln w="6350" cap="flat" cmpd="sng" algn="ctr">
            <a:solidFill>
              <a:srgbClr val="5B9BD5"/>
            </a:solidFill>
            <a:prstDash val="solid"/>
            <a:miter lim="800000"/>
          </a:ln>
          <a:effectLst/>
        </p:spPr>
      </p:cxnSp>
      <p:sp>
        <p:nvSpPr>
          <p:cNvPr id="540" name="Hexagon 539"/>
          <p:cNvSpPr/>
          <p:nvPr/>
        </p:nvSpPr>
        <p:spPr>
          <a:xfrm>
            <a:off x="10500475"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46" name="Straight Connector 545"/>
          <p:cNvCxnSpPr/>
          <p:nvPr/>
        </p:nvCxnSpPr>
        <p:spPr>
          <a:xfrm>
            <a:off x="11036774" y="2735256"/>
            <a:ext cx="49" cy="395047"/>
          </a:xfrm>
          <a:prstGeom prst="line">
            <a:avLst/>
          </a:prstGeom>
          <a:noFill/>
          <a:ln w="6350" cap="flat" cmpd="sng" algn="ctr">
            <a:solidFill>
              <a:srgbClr val="5B9BD5"/>
            </a:solidFill>
            <a:prstDash val="solid"/>
            <a:miter lim="800000"/>
          </a:ln>
          <a:effectLst/>
        </p:spPr>
      </p:cxnSp>
      <p:sp>
        <p:nvSpPr>
          <p:cNvPr id="552" name="Hexagon 551"/>
          <p:cNvSpPr/>
          <p:nvPr/>
        </p:nvSpPr>
        <p:spPr>
          <a:xfrm>
            <a:off x="11180988" y="27438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58" name="Straight Connector 557"/>
          <p:cNvCxnSpPr/>
          <p:nvPr/>
        </p:nvCxnSpPr>
        <p:spPr>
          <a:xfrm>
            <a:off x="11711886" y="2735256"/>
            <a:ext cx="49" cy="395047"/>
          </a:xfrm>
          <a:prstGeom prst="line">
            <a:avLst/>
          </a:prstGeom>
          <a:noFill/>
          <a:ln w="6350" cap="flat" cmpd="sng" algn="ctr">
            <a:solidFill>
              <a:srgbClr val="5B9BD5"/>
            </a:solidFill>
            <a:prstDash val="solid"/>
            <a:miter lim="800000"/>
          </a:ln>
          <a:effectLst/>
        </p:spPr>
      </p:cxnSp>
      <p:sp>
        <p:nvSpPr>
          <p:cNvPr id="564" name="Hexagon 563"/>
          <p:cNvSpPr/>
          <p:nvPr/>
        </p:nvSpPr>
        <p:spPr>
          <a:xfrm>
            <a:off x="11858462"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70" name="Straight Connector 569"/>
          <p:cNvCxnSpPr/>
          <p:nvPr/>
        </p:nvCxnSpPr>
        <p:spPr>
          <a:xfrm>
            <a:off x="12394761" y="2740468"/>
            <a:ext cx="49" cy="395047"/>
          </a:xfrm>
          <a:prstGeom prst="line">
            <a:avLst/>
          </a:prstGeom>
          <a:noFill/>
          <a:ln w="6350" cap="flat" cmpd="sng" algn="ctr">
            <a:solidFill>
              <a:srgbClr val="5B9BD5"/>
            </a:solidFill>
            <a:prstDash val="solid"/>
            <a:miter lim="800000"/>
          </a:ln>
          <a:effectLst/>
        </p:spPr>
      </p:cxnSp>
      <p:sp>
        <p:nvSpPr>
          <p:cNvPr id="576" name="Hexagon 575"/>
          <p:cNvSpPr/>
          <p:nvPr/>
        </p:nvSpPr>
        <p:spPr>
          <a:xfrm>
            <a:off x="12533574"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82" name="Straight Connector 581"/>
          <p:cNvCxnSpPr/>
          <p:nvPr/>
        </p:nvCxnSpPr>
        <p:spPr>
          <a:xfrm>
            <a:off x="13064472" y="2740468"/>
            <a:ext cx="49" cy="395047"/>
          </a:xfrm>
          <a:prstGeom prst="line">
            <a:avLst/>
          </a:prstGeom>
          <a:noFill/>
          <a:ln w="6350" cap="flat" cmpd="sng" algn="ctr">
            <a:solidFill>
              <a:srgbClr val="5B9BD5"/>
            </a:solidFill>
            <a:prstDash val="solid"/>
            <a:miter lim="800000"/>
          </a:ln>
          <a:effectLst/>
        </p:spPr>
      </p:cxnSp>
      <p:sp>
        <p:nvSpPr>
          <p:cNvPr id="588" name="Hexagon 587"/>
          <p:cNvSpPr/>
          <p:nvPr/>
        </p:nvSpPr>
        <p:spPr>
          <a:xfrm>
            <a:off x="13206942"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594" name="Straight Connector 593"/>
          <p:cNvCxnSpPr/>
          <p:nvPr/>
        </p:nvCxnSpPr>
        <p:spPr>
          <a:xfrm>
            <a:off x="13737840" y="2740468"/>
            <a:ext cx="49" cy="395047"/>
          </a:xfrm>
          <a:prstGeom prst="line">
            <a:avLst/>
          </a:prstGeom>
          <a:noFill/>
          <a:ln w="6350" cap="flat" cmpd="sng" algn="ctr">
            <a:solidFill>
              <a:srgbClr val="5B9BD5"/>
            </a:solidFill>
            <a:prstDash val="solid"/>
            <a:miter lim="800000"/>
          </a:ln>
          <a:effectLst/>
        </p:spPr>
      </p:cxnSp>
      <p:sp>
        <p:nvSpPr>
          <p:cNvPr id="600" name="Hexagon 599"/>
          <p:cNvSpPr/>
          <p:nvPr/>
        </p:nvSpPr>
        <p:spPr>
          <a:xfrm>
            <a:off x="13872676"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606" name="Straight Connector 605"/>
          <p:cNvCxnSpPr/>
          <p:nvPr/>
        </p:nvCxnSpPr>
        <p:spPr>
          <a:xfrm>
            <a:off x="14408975" y="2740468"/>
            <a:ext cx="49" cy="395047"/>
          </a:xfrm>
          <a:prstGeom prst="line">
            <a:avLst/>
          </a:prstGeom>
          <a:noFill/>
          <a:ln w="6350" cap="flat" cmpd="sng" algn="ctr">
            <a:solidFill>
              <a:srgbClr val="5B9BD5"/>
            </a:solidFill>
            <a:prstDash val="solid"/>
            <a:miter lim="800000"/>
          </a:ln>
          <a:effectLst/>
        </p:spPr>
      </p:cxnSp>
      <p:sp>
        <p:nvSpPr>
          <p:cNvPr id="612" name="Hexagon 611"/>
          <p:cNvSpPr/>
          <p:nvPr/>
        </p:nvSpPr>
        <p:spPr>
          <a:xfrm>
            <a:off x="14547789"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618" name="Straight Connector 617"/>
          <p:cNvCxnSpPr/>
          <p:nvPr/>
        </p:nvCxnSpPr>
        <p:spPr>
          <a:xfrm>
            <a:off x="15084087" y="2740468"/>
            <a:ext cx="49" cy="395047"/>
          </a:xfrm>
          <a:prstGeom prst="line">
            <a:avLst/>
          </a:prstGeom>
          <a:noFill/>
          <a:ln w="6350" cap="flat" cmpd="sng" algn="ctr">
            <a:solidFill>
              <a:srgbClr val="5B9BD5"/>
            </a:solidFill>
            <a:prstDash val="solid"/>
            <a:miter lim="800000"/>
          </a:ln>
          <a:effectLst/>
        </p:spPr>
      </p:cxnSp>
      <p:sp>
        <p:nvSpPr>
          <p:cNvPr id="624" name="Hexagon 623"/>
          <p:cNvSpPr/>
          <p:nvPr/>
        </p:nvSpPr>
        <p:spPr>
          <a:xfrm>
            <a:off x="15229013"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630" name="Straight Connector 629"/>
          <p:cNvCxnSpPr/>
          <p:nvPr/>
        </p:nvCxnSpPr>
        <p:spPr>
          <a:xfrm>
            <a:off x="15765312" y="2740468"/>
            <a:ext cx="49" cy="395047"/>
          </a:xfrm>
          <a:prstGeom prst="line">
            <a:avLst/>
          </a:prstGeom>
          <a:noFill/>
          <a:ln w="6350" cap="flat" cmpd="sng" algn="ctr">
            <a:solidFill>
              <a:srgbClr val="5B9BD5"/>
            </a:solidFill>
            <a:prstDash val="solid"/>
            <a:miter lim="800000"/>
          </a:ln>
          <a:effectLst/>
        </p:spPr>
      </p:cxnSp>
      <p:sp>
        <p:nvSpPr>
          <p:cNvPr id="636" name="Hexagon 635"/>
          <p:cNvSpPr/>
          <p:nvPr/>
        </p:nvSpPr>
        <p:spPr>
          <a:xfrm>
            <a:off x="15907782"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642" name="Straight Connector 641"/>
          <p:cNvCxnSpPr/>
          <p:nvPr/>
        </p:nvCxnSpPr>
        <p:spPr>
          <a:xfrm>
            <a:off x="16444080" y="2740468"/>
            <a:ext cx="49" cy="395047"/>
          </a:xfrm>
          <a:prstGeom prst="line">
            <a:avLst/>
          </a:prstGeom>
          <a:noFill/>
          <a:ln w="6350" cap="flat" cmpd="sng" algn="ctr">
            <a:solidFill>
              <a:srgbClr val="5B9BD5"/>
            </a:solidFill>
            <a:prstDash val="solid"/>
            <a:miter lim="800000"/>
          </a:ln>
          <a:effectLst/>
        </p:spPr>
      </p:cxnSp>
      <p:sp>
        <p:nvSpPr>
          <p:cNvPr id="648" name="Hexagon 647"/>
          <p:cNvSpPr/>
          <p:nvPr/>
        </p:nvSpPr>
        <p:spPr>
          <a:xfrm>
            <a:off x="16582894" y="27490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cxnSp>
        <p:nvCxnSpPr>
          <p:cNvPr id="652" name="Straight Connector 651"/>
          <p:cNvCxnSpPr/>
          <p:nvPr/>
        </p:nvCxnSpPr>
        <p:spPr>
          <a:xfrm>
            <a:off x="17119192" y="2740468"/>
            <a:ext cx="49" cy="395047"/>
          </a:xfrm>
          <a:prstGeom prst="line">
            <a:avLst/>
          </a:prstGeom>
          <a:noFill/>
          <a:ln w="6350" cap="flat" cmpd="sng" algn="ctr">
            <a:solidFill>
              <a:srgbClr val="5B9BD5"/>
            </a:solidFill>
            <a:prstDash val="solid"/>
            <a:miter lim="800000"/>
          </a:ln>
          <a:effectLst/>
        </p:spPr>
      </p:cxnSp>
      <p:sp>
        <p:nvSpPr>
          <p:cNvPr id="370" name="Hexagon 369"/>
          <p:cNvSpPr/>
          <p:nvPr/>
        </p:nvSpPr>
        <p:spPr>
          <a:xfrm>
            <a:off x="1022570"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371" name="Hexagon 370"/>
          <p:cNvSpPr/>
          <p:nvPr/>
        </p:nvSpPr>
        <p:spPr>
          <a:xfrm>
            <a:off x="1362224"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373" name="Hexagon 372"/>
          <p:cNvSpPr/>
          <p:nvPr/>
        </p:nvSpPr>
        <p:spPr>
          <a:xfrm>
            <a:off x="1362224"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382" name="Hexagon 381"/>
          <p:cNvSpPr/>
          <p:nvPr/>
        </p:nvSpPr>
        <p:spPr>
          <a:xfrm>
            <a:off x="1697682"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383" name="Hexagon 382"/>
          <p:cNvSpPr/>
          <p:nvPr/>
        </p:nvSpPr>
        <p:spPr>
          <a:xfrm>
            <a:off x="2037337"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385" name="Hexagon 384"/>
          <p:cNvSpPr/>
          <p:nvPr/>
        </p:nvSpPr>
        <p:spPr>
          <a:xfrm>
            <a:off x="2037337"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394" name="Hexagon 393"/>
          <p:cNvSpPr/>
          <p:nvPr/>
        </p:nvSpPr>
        <p:spPr>
          <a:xfrm>
            <a:off x="2376450"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395" name="Hexagon 394"/>
          <p:cNvSpPr/>
          <p:nvPr/>
        </p:nvSpPr>
        <p:spPr>
          <a:xfrm>
            <a:off x="2716105"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397" name="Hexagon 396"/>
          <p:cNvSpPr/>
          <p:nvPr/>
        </p:nvSpPr>
        <p:spPr>
          <a:xfrm>
            <a:off x="2716105"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06" name="Hexagon 405"/>
          <p:cNvSpPr/>
          <p:nvPr/>
        </p:nvSpPr>
        <p:spPr>
          <a:xfrm>
            <a:off x="3051562"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07" name="Hexagon 406"/>
          <p:cNvSpPr/>
          <p:nvPr/>
        </p:nvSpPr>
        <p:spPr>
          <a:xfrm>
            <a:off x="3391217"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09" name="Hexagon 408"/>
          <p:cNvSpPr/>
          <p:nvPr/>
        </p:nvSpPr>
        <p:spPr>
          <a:xfrm>
            <a:off x="3391217"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18" name="Hexagon 417"/>
          <p:cNvSpPr/>
          <p:nvPr/>
        </p:nvSpPr>
        <p:spPr>
          <a:xfrm>
            <a:off x="3726674"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19" name="Hexagon 418"/>
          <p:cNvSpPr/>
          <p:nvPr/>
        </p:nvSpPr>
        <p:spPr>
          <a:xfrm>
            <a:off x="4060929"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21" name="Hexagon 420"/>
          <p:cNvSpPr/>
          <p:nvPr/>
        </p:nvSpPr>
        <p:spPr>
          <a:xfrm>
            <a:off x="4060929"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30" name="Hexagon 429"/>
          <p:cNvSpPr/>
          <p:nvPr/>
        </p:nvSpPr>
        <p:spPr>
          <a:xfrm>
            <a:off x="4396386"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31" name="Hexagon 430"/>
          <p:cNvSpPr/>
          <p:nvPr/>
        </p:nvSpPr>
        <p:spPr>
          <a:xfrm>
            <a:off x="4736041"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33" name="Hexagon 432"/>
          <p:cNvSpPr/>
          <p:nvPr/>
        </p:nvSpPr>
        <p:spPr>
          <a:xfrm>
            <a:off x="4736041"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42" name="Hexagon 441"/>
          <p:cNvSpPr/>
          <p:nvPr/>
        </p:nvSpPr>
        <p:spPr>
          <a:xfrm>
            <a:off x="5075154"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43" name="Hexagon 442"/>
          <p:cNvSpPr/>
          <p:nvPr/>
        </p:nvSpPr>
        <p:spPr>
          <a:xfrm>
            <a:off x="5414809"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45" name="Hexagon 444"/>
          <p:cNvSpPr/>
          <p:nvPr/>
        </p:nvSpPr>
        <p:spPr>
          <a:xfrm>
            <a:off x="5414809"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54" name="Hexagon 453"/>
          <p:cNvSpPr/>
          <p:nvPr/>
        </p:nvSpPr>
        <p:spPr>
          <a:xfrm>
            <a:off x="5756379" y="23495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55" name="Hexagon 454"/>
          <p:cNvSpPr/>
          <p:nvPr/>
        </p:nvSpPr>
        <p:spPr>
          <a:xfrm>
            <a:off x="6096034" y="2542385"/>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57" name="Hexagon 456"/>
          <p:cNvSpPr/>
          <p:nvPr/>
        </p:nvSpPr>
        <p:spPr>
          <a:xfrm>
            <a:off x="6096034" y="2934676"/>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66" name="Hexagon 465"/>
          <p:cNvSpPr/>
          <p:nvPr/>
        </p:nvSpPr>
        <p:spPr>
          <a:xfrm>
            <a:off x="6435665"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67" name="Hexagon 466"/>
          <p:cNvSpPr/>
          <p:nvPr/>
        </p:nvSpPr>
        <p:spPr>
          <a:xfrm>
            <a:off x="6775320"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69" name="Hexagon 468"/>
          <p:cNvSpPr/>
          <p:nvPr/>
        </p:nvSpPr>
        <p:spPr>
          <a:xfrm>
            <a:off x="6775320" y="294330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78" name="Hexagon 477"/>
          <p:cNvSpPr/>
          <p:nvPr/>
        </p:nvSpPr>
        <p:spPr>
          <a:xfrm>
            <a:off x="7110777"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79" name="Hexagon 478"/>
          <p:cNvSpPr/>
          <p:nvPr/>
        </p:nvSpPr>
        <p:spPr>
          <a:xfrm>
            <a:off x="7450432"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81" name="Hexagon 480"/>
          <p:cNvSpPr/>
          <p:nvPr/>
        </p:nvSpPr>
        <p:spPr>
          <a:xfrm>
            <a:off x="7450432" y="294330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90" name="Hexagon 489"/>
          <p:cNvSpPr/>
          <p:nvPr/>
        </p:nvSpPr>
        <p:spPr>
          <a:xfrm>
            <a:off x="7789546"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491" name="Hexagon 490"/>
          <p:cNvSpPr/>
          <p:nvPr/>
        </p:nvSpPr>
        <p:spPr>
          <a:xfrm>
            <a:off x="8129201"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493" name="Hexagon 492"/>
          <p:cNvSpPr/>
          <p:nvPr/>
        </p:nvSpPr>
        <p:spPr>
          <a:xfrm>
            <a:off x="8129201"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2" name="Hexagon 501"/>
          <p:cNvSpPr/>
          <p:nvPr/>
        </p:nvSpPr>
        <p:spPr>
          <a:xfrm>
            <a:off x="8465370" y="2344837"/>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03" name="Hexagon 502"/>
          <p:cNvSpPr/>
          <p:nvPr/>
        </p:nvSpPr>
        <p:spPr>
          <a:xfrm>
            <a:off x="8805025"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05" name="Hexagon 504"/>
          <p:cNvSpPr/>
          <p:nvPr/>
        </p:nvSpPr>
        <p:spPr>
          <a:xfrm>
            <a:off x="8805025"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4" name="Hexagon 513"/>
          <p:cNvSpPr/>
          <p:nvPr/>
        </p:nvSpPr>
        <p:spPr>
          <a:xfrm>
            <a:off x="9140482"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15" name="Hexagon 514"/>
          <p:cNvSpPr/>
          <p:nvPr/>
        </p:nvSpPr>
        <p:spPr>
          <a:xfrm>
            <a:off x="9480137"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17" name="Hexagon 516"/>
          <p:cNvSpPr/>
          <p:nvPr/>
        </p:nvSpPr>
        <p:spPr>
          <a:xfrm>
            <a:off x="9480137"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6" name="Hexagon 525"/>
          <p:cNvSpPr/>
          <p:nvPr/>
        </p:nvSpPr>
        <p:spPr>
          <a:xfrm>
            <a:off x="9821707"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27" name="Hexagon 526"/>
          <p:cNvSpPr/>
          <p:nvPr/>
        </p:nvSpPr>
        <p:spPr>
          <a:xfrm>
            <a:off x="10161361"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29" name="Hexagon 528"/>
          <p:cNvSpPr/>
          <p:nvPr/>
        </p:nvSpPr>
        <p:spPr>
          <a:xfrm>
            <a:off x="10161361"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38" name="Hexagon 537"/>
          <p:cNvSpPr/>
          <p:nvPr/>
        </p:nvSpPr>
        <p:spPr>
          <a:xfrm>
            <a:off x="10500475"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39" name="Hexagon 538"/>
          <p:cNvSpPr/>
          <p:nvPr/>
        </p:nvSpPr>
        <p:spPr>
          <a:xfrm>
            <a:off x="10840130"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41" name="Hexagon 540"/>
          <p:cNvSpPr/>
          <p:nvPr/>
        </p:nvSpPr>
        <p:spPr>
          <a:xfrm>
            <a:off x="10840130"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0" name="Hexagon 549"/>
          <p:cNvSpPr/>
          <p:nvPr/>
        </p:nvSpPr>
        <p:spPr>
          <a:xfrm>
            <a:off x="11180988" y="23515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51" name="Hexagon 550"/>
          <p:cNvSpPr/>
          <p:nvPr/>
        </p:nvSpPr>
        <p:spPr>
          <a:xfrm>
            <a:off x="11520643" y="2544328"/>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53" name="Hexagon 552"/>
          <p:cNvSpPr/>
          <p:nvPr/>
        </p:nvSpPr>
        <p:spPr>
          <a:xfrm>
            <a:off x="11520643" y="2936619"/>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2" name="Hexagon 561"/>
          <p:cNvSpPr/>
          <p:nvPr/>
        </p:nvSpPr>
        <p:spPr>
          <a:xfrm>
            <a:off x="11858462"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63" name="Hexagon 562"/>
          <p:cNvSpPr/>
          <p:nvPr/>
        </p:nvSpPr>
        <p:spPr>
          <a:xfrm>
            <a:off x="12198117"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65" name="Hexagon 564"/>
          <p:cNvSpPr/>
          <p:nvPr/>
        </p:nvSpPr>
        <p:spPr>
          <a:xfrm>
            <a:off x="12198117"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4" name="Hexagon 573"/>
          <p:cNvSpPr/>
          <p:nvPr/>
        </p:nvSpPr>
        <p:spPr>
          <a:xfrm>
            <a:off x="12533574"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75" name="Hexagon 574"/>
          <p:cNvSpPr/>
          <p:nvPr/>
        </p:nvSpPr>
        <p:spPr>
          <a:xfrm>
            <a:off x="12867828"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77" name="Hexagon 576"/>
          <p:cNvSpPr/>
          <p:nvPr/>
        </p:nvSpPr>
        <p:spPr>
          <a:xfrm>
            <a:off x="12867828"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86" name="Hexagon 585"/>
          <p:cNvSpPr/>
          <p:nvPr/>
        </p:nvSpPr>
        <p:spPr>
          <a:xfrm>
            <a:off x="13206942"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87" name="Hexagon 586"/>
          <p:cNvSpPr/>
          <p:nvPr/>
        </p:nvSpPr>
        <p:spPr>
          <a:xfrm>
            <a:off x="13541196"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89" name="Hexagon 588"/>
          <p:cNvSpPr/>
          <p:nvPr/>
        </p:nvSpPr>
        <p:spPr>
          <a:xfrm>
            <a:off x="13541196"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598" name="Hexagon 597"/>
          <p:cNvSpPr/>
          <p:nvPr/>
        </p:nvSpPr>
        <p:spPr>
          <a:xfrm>
            <a:off x="13872676"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599" name="Hexagon 598"/>
          <p:cNvSpPr/>
          <p:nvPr/>
        </p:nvSpPr>
        <p:spPr>
          <a:xfrm>
            <a:off x="14212331"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01" name="Hexagon 600"/>
          <p:cNvSpPr/>
          <p:nvPr/>
        </p:nvSpPr>
        <p:spPr>
          <a:xfrm>
            <a:off x="14212331"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10" name="Hexagon 609"/>
          <p:cNvSpPr/>
          <p:nvPr/>
        </p:nvSpPr>
        <p:spPr>
          <a:xfrm>
            <a:off x="14547789"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611" name="Hexagon 610"/>
          <p:cNvSpPr/>
          <p:nvPr/>
        </p:nvSpPr>
        <p:spPr>
          <a:xfrm>
            <a:off x="14887443"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13" name="Hexagon 612"/>
          <p:cNvSpPr/>
          <p:nvPr/>
        </p:nvSpPr>
        <p:spPr>
          <a:xfrm>
            <a:off x="14887443"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22" name="Hexagon 621"/>
          <p:cNvSpPr/>
          <p:nvPr/>
        </p:nvSpPr>
        <p:spPr>
          <a:xfrm>
            <a:off x="15229013"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623" name="Hexagon 622"/>
          <p:cNvSpPr/>
          <p:nvPr/>
        </p:nvSpPr>
        <p:spPr>
          <a:xfrm>
            <a:off x="15568668"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25" name="Hexagon 624"/>
          <p:cNvSpPr/>
          <p:nvPr/>
        </p:nvSpPr>
        <p:spPr>
          <a:xfrm>
            <a:off x="15568668"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34" name="Hexagon 633"/>
          <p:cNvSpPr/>
          <p:nvPr/>
        </p:nvSpPr>
        <p:spPr>
          <a:xfrm>
            <a:off x="15907782"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635" name="Hexagon 634"/>
          <p:cNvSpPr/>
          <p:nvPr/>
        </p:nvSpPr>
        <p:spPr>
          <a:xfrm>
            <a:off x="16247437"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37" name="Hexagon 636"/>
          <p:cNvSpPr/>
          <p:nvPr/>
        </p:nvSpPr>
        <p:spPr>
          <a:xfrm>
            <a:off x="16247437"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46" name="Hexagon 645"/>
          <p:cNvSpPr/>
          <p:nvPr/>
        </p:nvSpPr>
        <p:spPr>
          <a:xfrm>
            <a:off x="16582894" y="23567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647" name="Hexagon 646"/>
          <p:cNvSpPr/>
          <p:nvPr/>
        </p:nvSpPr>
        <p:spPr>
          <a:xfrm>
            <a:off x="16922549" y="2549540"/>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49" name="Hexagon 648"/>
          <p:cNvSpPr/>
          <p:nvPr/>
        </p:nvSpPr>
        <p:spPr>
          <a:xfrm>
            <a:off x="16922549" y="2941831"/>
            <a:ext cx="404335" cy="364737"/>
          </a:xfrm>
          <a:prstGeom prst="hexagon">
            <a:avLst/>
          </a:prstGeom>
          <a:solidFill>
            <a:srgbClr val="00BCF2"/>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55" name="Hexagon 654"/>
          <p:cNvSpPr/>
          <p:nvPr/>
        </p:nvSpPr>
        <p:spPr>
          <a:xfrm>
            <a:off x="1021605"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56" name="Hexagon 655"/>
          <p:cNvSpPr/>
          <p:nvPr/>
        </p:nvSpPr>
        <p:spPr>
          <a:xfrm>
            <a:off x="1696717"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57" name="Hexagon 656"/>
          <p:cNvSpPr/>
          <p:nvPr/>
        </p:nvSpPr>
        <p:spPr>
          <a:xfrm>
            <a:off x="2375485"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58" name="Hexagon 657"/>
          <p:cNvSpPr/>
          <p:nvPr/>
        </p:nvSpPr>
        <p:spPr>
          <a:xfrm>
            <a:off x="3050597"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59" name="Hexagon 658"/>
          <p:cNvSpPr/>
          <p:nvPr/>
        </p:nvSpPr>
        <p:spPr>
          <a:xfrm>
            <a:off x="3731110"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0" name="Hexagon 659"/>
          <p:cNvSpPr/>
          <p:nvPr/>
        </p:nvSpPr>
        <p:spPr>
          <a:xfrm>
            <a:off x="4400822"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1" name="Hexagon 660"/>
          <p:cNvSpPr/>
          <p:nvPr/>
        </p:nvSpPr>
        <p:spPr>
          <a:xfrm>
            <a:off x="5074190"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2" name="Hexagon 661"/>
          <p:cNvSpPr/>
          <p:nvPr/>
        </p:nvSpPr>
        <p:spPr>
          <a:xfrm>
            <a:off x="5762521" y="3182570"/>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3" name="Hexagon 662"/>
          <p:cNvSpPr/>
          <p:nvPr/>
        </p:nvSpPr>
        <p:spPr>
          <a:xfrm>
            <a:off x="6441807"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4" name="Hexagon 663"/>
          <p:cNvSpPr/>
          <p:nvPr/>
        </p:nvSpPr>
        <p:spPr>
          <a:xfrm>
            <a:off x="7116919"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5" name="Hexagon 664"/>
          <p:cNvSpPr/>
          <p:nvPr/>
        </p:nvSpPr>
        <p:spPr>
          <a:xfrm>
            <a:off x="7795688"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6" name="Hexagon 665"/>
          <p:cNvSpPr/>
          <p:nvPr/>
        </p:nvSpPr>
        <p:spPr>
          <a:xfrm>
            <a:off x="8470800"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7" name="Hexagon 666"/>
          <p:cNvSpPr/>
          <p:nvPr/>
        </p:nvSpPr>
        <p:spPr>
          <a:xfrm>
            <a:off x="9145912"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8" name="Hexagon 667"/>
          <p:cNvSpPr/>
          <p:nvPr/>
        </p:nvSpPr>
        <p:spPr>
          <a:xfrm>
            <a:off x="9825280"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69" name="Hexagon 668"/>
          <p:cNvSpPr/>
          <p:nvPr/>
        </p:nvSpPr>
        <p:spPr>
          <a:xfrm>
            <a:off x="10504049"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0" name="Hexagon 669"/>
          <p:cNvSpPr/>
          <p:nvPr/>
        </p:nvSpPr>
        <p:spPr>
          <a:xfrm>
            <a:off x="11179161" y="3184512"/>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1" name="Hexagon 670"/>
          <p:cNvSpPr/>
          <p:nvPr/>
        </p:nvSpPr>
        <p:spPr>
          <a:xfrm>
            <a:off x="11862036"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2" name="Hexagon 671"/>
          <p:cNvSpPr/>
          <p:nvPr/>
        </p:nvSpPr>
        <p:spPr>
          <a:xfrm>
            <a:off x="12537842"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3" name="Hexagon 672"/>
          <p:cNvSpPr/>
          <p:nvPr/>
        </p:nvSpPr>
        <p:spPr>
          <a:xfrm>
            <a:off x="13204665"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4" name="Hexagon 673"/>
          <p:cNvSpPr/>
          <p:nvPr/>
        </p:nvSpPr>
        <p:spPr>
          <a:xfrm>
            <a:off x="13879777"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5" name="Hexagon 674"/>
          <p:cNvSpPr/>
          <p:nvPr/>
        </p:nvSpPr>
        <p:spPr>
          <a:xfrm>
            <a:off x="14556857"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6" name="Hexagon 675"/>
          <p:cNvSpPr/>
          <p:nvPr/>
        </p:nvSpPr>
        <p:spPr>
          <a:xfrm>
            <a:off x="15236226"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7" name="Hexagon 676"/>
          <p:cNvSpPr/>
          <p:nvPr/>
        </p:nvSpPr>
        <p:spPr>
          <a:xfrm>
            <a:off x="15909594"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8" name="Hexagon 677"/>
          <p:cNvSpPr/>
          <p:nvPr/>
        </p:nvSpPr>
        <p:spPr>
          <a:xfrm>
            <a:off x="16588962" y="3189725"/>
            <a:ext cx="404335" cy="364737"/>
          </a:xfrm>
          <a:prstGeom prst="hexagon">
            <a:avLst/>
          </a:prstGeom>
          <a:solidFill>
            <a:srgbClr val="662E93"/>
          </a:solidFill>
          <a:ln w="12700" cap="flat" cmpd="sng" algn="ctr">
            <a:noFill/>
            <a:prstDash val="solid"/>
            <a:miter lim="800000"/>
          </a:ln>
          <a:effectLst/>
        </p:spPr>
        <p:txBody>
          <a:bodyPr rtlCol="0" anchor="ctr"/>
          <a:lstStyle/>
          <a:p>
            <a:pPr algn="ctr" defTabSz="1344900">
              <a:defRPr/>
            </a:pPr>
            <a:endParaRPr lang="en-US" sz="4000" kern="0">
              <a:solidFill>
                <a:srgbClr val="FFFFFF"/>
              </a:solidFill>
              <a:latin typeface="Raleway" panose="020B0003030101060003" pitchFamily="34" charset="0"/>
            </a:endParaRPr>
          </a:p>
        </p:txBody>
      </p:sp>
      <p:sp>
        <p:nvSpPr>
          <p:cNvPr id="679" name="Rectangle 678"/>
          <p:cNvSpPr/>
          <p:nvPr/>
        </p:nvSpPr>
        <p:spPr>
          <a:xfrm>
            <a:off x="997235" y="3361699"/>
            <a:ext cx="16329649" cy="1537230"/>
          </a:xfrm>
          <a:prstGeom prst="rect">
            <a:avLst/>
          </a:prstGeom>
          <a:solidFill>
            <a:srgbClr val="662E93"/>
          </a:solidFill>
          <a:ln w="12700" cap="flat" cmpd="sng" algn="ctr">
            <a:noFill/>
            <a:prstDash val="solid"/>
            <a:miter lim="800000"/>
          </a:ln>
          <a:effectLst/>
        </p:spPr>
        <p:txBody>
          <a:bodyPr rtlCol="0" anchor="ctr"/>
          <a:lstStyle/>
          <a:p>
            <a:pPr algn="ctr" defTabSz="1344900">
              <a:defRPr/>
            </a:pPr>
            <a:endParaRPr lang="en-US" sz="4000" b="1" kern="0">
              <a:solidFill>
                <a:srgbClr val="FFFFFF"/>
              </a:solidFill>
              <a:latin typeface="Raleway" panose="020B0003030101060003" pitchFamily="34" charset="0"/>
            </a:endParaRPr>
          </a:p>
        </p:txBody>
      </p:sp>
      <p:sp>
        <p:nvSpPr>
          <p:cNvPr id="693" name="TextBox 692"/>
          <p:cNvSpPr txBox="1"/>
          <p:nvPr/>
        </p:nvSpPr>
        <p:spPr>
          <a:xfrm>
            <a:off x="7616982" y="2413034"/>
            <a:ext cx="4094952" cy="726033"/>
          </a:xfrm>
          <a:prstGeom prst="rect">
            <a:avLst/>
          </a:prstGeom>
          <a:noFill/>
        </p:spPr>
        <p:txBody>
          <a:bodyPr wrap="square" rtlCol="0">
            <a:spAutoFit/>
          </a:bodyPr>
          <a:lstStyle/>
          <a:p>
            <a:pPr algn="ctr" defTabSz="1344900"/>
            <a:r>
              <a:rPr lang="en-US" sz="4118" dirty="0" err="1">
                <a:latin typeface="Oswald" panose="02000503000000000000" pitchFamily="2" charset="0"/>
                <a:ea typeface="Segoe UI Black" panose="020B0A02040204020203" pitchFamily="34" charset="0"/>
                <a:cs typeface="Segoe UI Semibold" panose="020B0702040204020203" pitchFamily="34" charset="0"/>
              </a:rPr>
              <a:t>Microservices</a:t>
            </a:r>
            <a:endParaRPr lang="en-US" sz="4118" dirty="0">
              <a:latin typeface="Oswald" panose="02000503000000000000" pitchFamily="2" charset="0"/>
              <a:ea typeface="Segoe UI Black" panose="020B0A02040204020203" pitchFamily="34" charset="0"/>
              <a:cs typeface="Segoe UI Semibold" panose="020B0702040204020203" pitchFamily="34" charset="0"/>
            </a:endParaRPr>
          </a:p>
        </p:txBody>
      </p:sp>
      <p:sp>
        <p:nvSpPr>
          <p:cNvPr id="351" name="Rectangle 350"/>
          <p:cNvSpPr/>
          <p:nvPr/>
        </p:nvSpPr>
        <p:spPr>
          <a:xfrm>
            <a:off x="997234" y="3616786"/>
            <a:ext cx="16329649" cy="6198993"/>
          </a:xfrm>
          <a:prstGeom prst="rect">
            <a:avLst/>
          </a:prstGeom>
          <a:solidFill>
            <a:srgbClr val="662E93"/>
          </a:solidFill>
          <a:ln w="12700" cap="flat" cmpd="sng" algn="ctr">
            <a:noFill/>
            <a:prstDash val="solid"/>
            <a:miter lim="800000"/>
          </a:ln>
          <a:effectLst/>
        </p:spPr>
        <p:txBody>
          <a:bodyPr rtlCol="0" anchor="ctr"/>
          <a:lstStyle/>
          <a:p>
            <a:pPr algn="ctr" defTabSz="1344900">
              <a:defRPr/>
            </a:pPr>
            <a:endParaRPr lang="en-US" sz="4265" b="1" kern="0">
              <a:solidFill>
                <a:srgbClr val="FFFFFF"/>
              </a:solidFill>
              <a:latin typeface="Calibri" panose="020F0502020204030204"/>
            </a:endParaRPr>
          </a:p>
        </p:txBody>
      </p:sp>
      <p:sp>
        <p:nvSpPr>
          <p:cNvPr id="352" name="Rectangle 351"/>
          <p:cNvSpPr/>
          <p:nvPr/>
        </p:nvSpPr>
        <p:spPr bwMode="auto">
          <a:xfrm>
            <a:off x="4291681" y="4867822"/>
            <a:ext cx="3151864" cy="18182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Communication</a:t>
            </a:r>
          </a:p>
        </p:txBody>
      </p:sp>
      <p:sp>
        <p:nvSpPr>
          <p:cNvPr id="353" name="Rectangle 352"/>
          <p:cNvSpPr/>
          <p:nvPr/>
        </p:nvSpPr>
        <p:spPr bwMode="auto">
          <a:xfrm>
            <a:off x="1112243" y="4859262"/>
            <a:ext cx="3036856" cy="476587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Management</a:t>
            </a:r>
            <a:endParaRPr lang="en-US" sz="4265"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endParaRPr>
          </a:p>
        </p:txBody>
      </p:sp>
      <p:sp>
        <p:nvSpPr>
          <p:cNvPr id="354" name="Rectangle 353"/>
          <p:cNvSpPr/>
          <p:nvPr/>
        </p:nvSpPr>
        <p:spPr bwMode="auto">
          <a:xfrm>
            <a:off x="7586128" y="4867822"/>
            <a:ext cx="3151864" cy="18182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Reliability</a:t>
            </a:r>
          </a:p>
        </p:txBody>
      </p:sp>
      <p:sp>
        <p:nvSpPr>
          <p:cNvPr id="355" name="Rectangle 354"/>
          <p:cNvSpPr/>
          <p:nvPr/>
        </p:nvSpPr>
        <p:spPr bwMode="auto">
          <a:xfrm>
            <a:off x="10880574" y="4869764"/>
            <a:ext cx="3151864" cy="18163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Hosting</a:t>
            </a: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Subsystem</a:t>
            </a:r>
          </a:p>
        </p:txBody>
      </p:sp>
      <p:sp>
        <p:nvSpPr>
          <p:cNvPr id="359" name="Rectangle 358"/>
          <p:cNvSpPr/>
          <p:nvPr/>
        </p:nvSpPr>
        <p:spPr bwMode="auto">
          <a:xfrm>
            <a:off x="14175020" y="4859262"/>
            <a:ext cx="3052037" cy="476587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Testability</a:t>
            </a:r>
          </a:p>
        </p:txBody>
      </p:sp>
      <p:sp>
        <p:nvSpPr>
          <p:cNvPr id="681" name="Rectangle 680"/>
          <p:cNvSpPr/>
          <p:nvPr/>
        </p:nvSpPr>
        <p:spPr bwMode="auto">
          <a:xfrm>
            <a:off x="4291680" y="6798185"/>
            <a:ext cx="9740760" cy="13302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Federation </a:t>
            </a:r>
          </a:p>
        </p:txBody>
      </p:sp>
      <p:sp>
        <p:nvSpPr>
          <p:cNvPr id="683" name="Rectangle 682"/>
          <p:cNvSpPr/>
          <p:nvPr/>
        </p:nvSpPr>
        <p:spPr bwMode="auto">
          <a:xfrm>
            <a:off x="4291679" y="8240524"/>
            <a:ext cx="9726042" cy="1384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a:p>
            <a:pPr algn="ctr" defTabSz="1371480"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Transport</a:t>
            </a:r>
          </a:p>
        </p:txBody>
      </p:sp>
      <p:sp>
        <p:nvSpPr>
          <p:cNvPr id="707" name="Freeform 17"/>
          <p:cNvSpPr>
            <a:spLocks noChangeAspect="1" noEditPoints="1"/>
          </p:cNvSpPr>
          <p:nvPr/>
        </p:nvSpPr>
        <p:spPr bwMode="black">
          <a:xfrm>
            <a:off x="5726431" y="5037380"/>
            <a:ext cx="434284" cy="43478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p:txBody>
      </p:sp>
      <p:sp>
        <p:nvSpPr>
          <p:cNvPr id="708" name="Freeform 15"/>
          <p:cNvSpPr>
            <a:spLocks noChangeAspect="1" noEditPoints="1"/>
          </p:cNvSpPr>
          <p:nvPr/>
        </p:nvSpPr>
        <p:spPr bwMode="black">
          <a:xfrm>
            <a:off x="12198117" y="5018118"/>
            <a:ext cx="415107" cy="415585"/>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p:txBody>
      </p:sp>
      <p:grpSp>
        <p:nvGrpSpPr>
          <p:cNvPr id="710" name="Group 709"/>
          <p:cNvGrpSpPr/>
          <p:nvPr/>
        </p:nvGrpSpPr>
        <p:grpSpPr>
          <a:xfrm>
            <a:off x="8941239" y="6893572"/>
            <a:ext cx="437920" cy="439919"/>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1" name="Freeform 9"/>
          <p:cNvSpPr>
            <a:spLocks noChangeAspect="1" noEditPoints="1"/>
          </p:cNvSpPr>
          <p:nvPr/>
        </p:nvSpPr>
        <p:spPr bwMode="black">
          <a:xfrm>
            <a:off x="2437044" y="5047074"/>
            <a:ext cx="474204" cy="38449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134487" tIns="67244" rIns="134487" bIns="67244" numCol="1" anchor="t" anchorCtr="0" compatLnSpc="1">
            <a:prstTxWarp prst="textNoShape">
              <a:avLst/>
            </a:prstTxWarp>
          </a:bodyPr>
          <a:lstStyle/>
          <a:p>
            <a:endParaRPr lang="en-US" sz="4265" dirty="0">
              <a:solidFill>
                <a:srgbClr val="FFFFFF"/>
              </a:solidFill>
            </a:endParaRPr>
          </a:p>
        </p:txBody>
      </p:sp>
      <p:sp>
        <p:nvSpPr>
          <p:cNvPr id="722" name="Freeform 139"/>
          <p:cNvSpPr>
            <a:spLocks noChangeAspect="1" noEditPoints="1"/>
          </p:cNvSpPr>
          <p:nvPr/>
        </p:nvSpPr>
        <p:spPr bwMode="black">
          <a:xfrm>
            <a:off x="8986642" y="8356264"/>
            <a:ext cx="350533" cy="422146"/>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2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1102946" y="3411648"/>
            <a:ext cx="16124111" cy="13302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40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endParaRPr>
          </a:p>
          <a:p>
            <a:pPr algn="ctr" defTabSz="1371480" fontAlgn="base">
              <a:lnSpc>
                <a:spcPct val="90000"/>
              </a:lnSpc>
              <a:spcBef>
                <a:spcPct val="0"/>
              </a:spcBef>
              <a:spcAft>
                <a:spcPct val="0"/>
              </a:spcAft>
            </a:pPr>
            <a:r>
              <a:rPr lang="en-US" sz="40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Application Programming Models </a:t>
            </a:r>
          </a:p>
        </p:txBody>
      </p:sp>
      <p:sp>
        <p:nvSpPr>
          <p:cNvPr id="724" name="Freeform 5"/>
          <p:cNvSpPr>
            <a:spLocks noEditPoints="1"/>
          </p:cNvSpPr>
          <p:nvPr/>
        </p:nvSpPr>
        <p:spPr bwMode="black">
          <a:xfrm>
            <a:off x="8899254" y="3576072"/>
            <a:ext cx="552847" cy="472509"/>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4487" tIns="67244" rIns="134487" bIns="67244" numCol="1" anchor="t" anchorCtr="0" compatLnSpc="1">
            <a:prstTxWarp prst="textNoShape">
              <a:avLst/>
            </a:prstTxWarp>
          </a:bodyPr>
          <a:lstStyle/>
          <a:p>
            <a:endParaRPr lang="en-US" sz="4000">
              <a:solidFill>
                <a:srgbClr val="FFFFFF"/>
              </a:solidFill>
              <a:latin typeface="Raleway" panose="020B0003030101060003" pitchFamily="34" charset="0"/>
            </a:endParaRPr>
          </a:p>
        </p:txBody>
      </p:sp>
      <p:sp>
        <p:nvSpPr>
          <p:cNvPr id="725" name="Freeform 115"/>
          <p:cNvSpPr>
            <a:spLocks noChangeAspect="1" noEditPoints="1"/>
          </p:cNvSpPr>
          <p:nvPr/>
        </p:nvSpPr>
        <p:spPr bwMode="black">
          <a:xfrm>
            <a:off x="15560223" y="5017048"/>
            <a:ext cx="410174" cy="402849"/>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137190" tIns="68595" rIns="137190" bIns="68595" numCol="1" anchor="t" anchorCtr="0" compatLnSpc="1">
            <a:prstTxWarp prst="textNoShape">
              <a:avLst/>
            </a:prstTxWarp>
          </a:bodyPr>
          <a:lstStyle/>
          <a:p>
            <a:endParaRPr lang="en-US" sz="4265" dirty="0">
              <a:solidFill>
                <a:srgbClr val="000000"/>
              </a:solidFill>
            </a:endParaRPr>
          </a:p>
        </p:txBody>
      </p:sp>
      <p:sp>
        <p:nvSpPr>
          <p:cNvPr id="801" name="Right Arrow 800"/>
          <p:cNvSpPr/>
          <p:nvPr/>
        </p:nvSpPr>
        <p:spPr>
          <a:xfrm rot="5400000">
            <a:off x="2875647" y="4757983"/>
            <a:ext cx="717814" cy="730670"/>
          </a:xfrm>
          <a:prstGeom prst="rightArrow">
            <a:avLst/>
          </a:prstGeom>
          <a:solidFill>
            <a:srgbClr val="5B9BD5"/>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802" name="Right Arrow 801"/>
          <p:cNvSpPr/>
          <p:nvPr/>
        </p:nvSpPr>
        <p:spPr>
          <a:xfrm rot="5400000">
            <a:off x="9021084" y="4726915"/>
            <a:ext cx="717814" cy="730670"/>
          </a:xfrm>
          <a:prstGeom prst="rightArrow">
            <a:avLst/>
          </a:prstGeom>
          <a:solidFill>
            <a:srgbClr val="5B9BD5"/>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sp>
        <p:nvSpPr>
          <p:cNvPr id="803" name="Right Arrow 802"/>
          <p:cNvSpPr/>
          <p:nvPr/>
        </p:nvSpPr>
        <p:spPr>
          <a:xfrm rot="5400000">
            <a:off x="15070406" y="4739960"/>
            <a:ext cx="717814" cy="730670"/>
          </a:xfrm>
          <a:prstGeom prst="rightArrow">
            <a:avLst/>
          </a:prstGeom>
          <a:solidFill>
            <a:srgbClr val="5B9BD5"/>
          </a:solidFill>
          <a:ln w="12700" cap="flat" cmpd="sng" algn="ctr">
            <a:noFill/>
            <a:prstDash val="solid"/>
            <a:miter lim="800000"/>
          </a:ln>
          <a:effectLst/>
        </p:spPr>
        <p:txBody>
          <a:bodyPr rtlCol="0" anchor="ctr"/>
          <a:lstStyle/>
          <a:p>
            <a:pPr algn="ctr" defTabSz="1344900">
              <a:defRPr/>
            </a:pPr>
            <a:endParaRPr lang="en-US" sz="4265" kern="0">
              <a:solidFill>
                <a:srgbClr val="FFFFFF"/>
              </a:solidFill>
              <a:latin typeface="Calibri" panose="020F0502020204030204"/>
            </a:endParaRPr>
          </a:p>
        </p:txBody>
      </p:sp>
      <p:grpSp>
        <p:nvGrpSpPr>
          <p:cNvPr id="804" name="Group 803"/>
          <p:cNvGrpSpPr/>
          <p:nvPr/>
        </p:nvGrpSpPr>
        <p:grpSpPr>
          <a:xfrm>
            <a:off x="1362224" y="5594298"/>
            <a:ext cx="3753380" cy="302560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Azure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1344900">
                <a:defRPr/>
              </a:pPr>
              <a:r>
                <a:rPr lang="en-US" sz="2800" dirty="0" smtClean="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Windows</a:t>
              </a:r>
              <a:endPar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endParaRP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Linux</a:t>
              </a:r>
            </a:p>
          </p:txBody>
        </p:sp>
        <p:pic>
          <p:nvPicPr>
            <p:cNvPr id="808" name="Picture 807"/>
            <p:cNvPicPr>
              <a:picLocks noChangeAspect="1"/>
            </p:cNvPicPr>
            <p:nvPr/>
          </p:nvPicPr>
          <p:blipFill>
            <a:blip r:embed="rId4">
              <a:duotone>
                <a:prstClr val="black"/>
                <a:schemeClr val="accent1">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13558786" y="5592052"/>
            <a:ext cx="3753380" cy="3077265"/>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Hosted</a:t>
              </a:r>
              <a:r>
                <a:rPr lang="en-US" sz="3530" b="1" kern="0" dirty="0">
                  <a:solidFill>
                    <a:srgbClr val="FFFFFF"/>
                  </a:solidFill>
                  <a:latin typeface="Segoe UI Light"/>
                </a:rPr>
                <a:t> </a:t>
              </a: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1344900">
                <a:defRPr/>
              </a:pPr>
              <a:r>
                <a:rPr lang="en-US" sz="2800" dirty="0" smtClean="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Windows</a:t>
              </a:r>
              <a:endPar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endParaRP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Linux</a:t>
              </a:r>
            </a:p>
          </p:txBody>
        </p:sp>
        <p:pic>
          <p:nvPicPr>
            <p:cNvPr id="813" name="Picture 812"/>
            <p:cNvPicPr>
              <a:picLocks noChangeAspect="1"/>
            </p:cNvPicPr>
            <p:nvPr/>
          </p:nvPicPr>
          <p:blipFill>
            <a:blip r:embed="rId4">
              <a:duotone>
                <a:prstClr val="black"/>
                <a:schemeClr val="accent1">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1034651" y="3361699"/>
            <a:ext cx="16329649" cy="1537230"/>
          </a:xfrm>
          <a:prstGeom prst="rect">
            <a:avLst/>
          </a:prstGeom>
          <a:solidFill>
            <a:srgbClr val="662E93"/>
          </a:solidFill>
          <a:ln w="12700" cap="flat" cmpd="sng" algn="ctr">
            <a:noFill/>
            <a:prstDash val="solid"/>
            <a:miter lim="800000"/>
          </a:ln>
          <a:effectLst/>
        </p:spPr>
        <p:txBody>
          <a:bodyPr rtlCol="0" anchor="ctr"/>
          <a:lstStyle/>
          <a:p>
            <a:pPr algn="ctr" defTabSz="1344900">
              <a:defRPr/>
            </a:pPr>
            <a:endParaRPr lang="en-US" sz="4000" b="1" kern="0">
              <a:solidFill>
                <a:srgbClr val="FFFFFF"/>
              </a:solidFill>
              <a:latin typeface="Raleway" panose="020B0003030101060003" pitchFamily="34" charset="0"/>
            </a:endParaRPr>
          </a:p>
        </p:txBody>
      </p:sp>
      <p:sp>
        <p:nvSpPr>
          <p:cNvPr id="815" name="TextBox 814"/>
          <p:cNvSpPr txBox="1"/>
          <p:nvPr/>
        </p:nvSpPr>
        <p:spPr>
          <a:xfrm>
            <a:off x="7739989" y="3353411"/>
            <a:ext cx="3408184" cy="769441"/>
          </a:xfrm>
          <a:prstGeom prst="rect">
            <a:avLst/>
          </a:prstGeom>
          <a:noFill/>
        </p:spPr>
        <p:txBody>
          <a:bodyPr wrap="square" rtlCol="0">
            <a:spAutoFit/>
          </a:bodyPr>
          <a:lstStyle/>
          <a:p>
            <a:pPr defTabSz="1344900"/>
            <a:r>
              <a:rPr lang="en-US" sz="3200" b="1"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Service</a:t>
            </a:r>
            <a:r>
              <a:rPr lang="en-US" sz="4400" b="1" dirty="0">
                <a:solidFill>
                  <a:srgbClr val="FFFFFF"/>
                </a:solidFill>
                <a:latin typeface="Raleway" panose="020B0003030101060003" pitchFamily="34" charset="0"/>
              </a:rPr>
              <a:t> </a:t>
            </a:r>
            <a:r>
              <a:rPr lang="en-US" sz="3200" b="1"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Fabric</a:t>
            </a:r>
          </a:p>
        </p:txBody>
      </p:sp>
      <p:grpSp>
        <p:nvGrpSpPr>
          <p:cNvPr id="816" name="Group 815"/>
          <p:cNvGrpSpPr/>
          <p:nvPr/>
        </p:nvGrpSpPr>
        <p:grpSpPr>
          <a:xfrm>
            <a:off x="5809468" y="5088648"/>
            <a:ext cx="7143372" cy="4148785"/>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Private</a:t>
                </a:r>
                <a:r>
                  <a:rPr lang="en-US" sz="3530" b="1" kern="0" dirty="0">
                    <a:solidFill>
                      <a:srgbClr val="FFFFFF"/>
                    </a:solidFill>
                    <a:latin typeface="Segoe UI Light"/>
                  </a:rPr>
                  <a:t> </a:t>
                </a: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Clouds</a:t>
                </a: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1344900">
                  <a:defRPr/>
                </a:pPr>
                <a:r>
                  <a:rPr lang="en-US" sz="2800" dirty="0" smtClean="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Windows</a:t>
                </a:r>
                <a:endPar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endParaRP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1344900">
                  <a:defRPr/>
                </a:pPr>
                <a:r>
                  <a:rPr lang="en-US" sz="2800" dirty="0">
                    <a:gradFill>
                      <a:gsLst>
                        <a:gs pos="0">
                          <a:srgbClr val="FFFFFF"/>
                        </a:gs>
                        <a:gs pos="100000">
                          <a:srgbClr val="FFFFFF"/>
                        </a:gs>
                      </a:gsLst>
                      <a:lin ang="5400000" scaled="0"/>
                    </a:gradFill>
                    <a:latin typeface="Raleway" panose="020B0003030101060003" pitchFamily="34" charset="0"/>
                    <a:ea typeface="Segoe UI" pitchFamily="34" charset="0"/>
                    <a:cs typeface="Segoe UI" pitchFamily="34" charset="0"/>
                  </a:rPr>
                  <a:t>Linux</a:t>
                </a:r>
              </a:p>
            </p:txBody>
          </p:sp>
        </p:grpSp>
      </p:grpSp>
      <p:sp>
        <p:nvSpPr>
          <p:cNvPr id="822" name="TextBox 821"/>
          <p:cNvSpPr txBox="1"/>
          <p:nvPr/>
        </p:nvSpPr>
        <p:spPr>
          <a:xfrm>
            <a:off x="1158282" y="3534454"/>
            <a:ext cx="1806471"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High Availability</a:t>
            </a:r>
          </a:p>
        </p:txBody>
      </p:sp>
      <p:sp>
        <p:nvSpPr>
          <p:cNvPr id="823" name="TextBox 822"/>
          <p:cNvSpPr txBox="1"/>
          <p:nvPr/>
        </p:nvSpPr>
        <p:spPr>
          <a:xfrm>
            <a:off x="3295301" y="4434264"/>
            <a:ext cx="1740449"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Hyper-Scale</a:t>
            </a:r>
          </a:p>
        </p:txBody>
      </p:sp>
      <p:sp>
        <p:nvSpPr>
          <p:cNvPr id="824" name="TextBox 823"/>
          <p:cNvSpPr txBox="1"/>
          <p:nvPr/>
        </p:nvSpPr>
        <p:spPr>
          <a:xfrm>
            <a:off x="3223566" y="3587963"/>
            <a:ext cx="2064800"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Hybrid Operations</a:t>
            </a:r>
          </a:p>
        </p:txBody>
      </p:sp>
      <p:sp>
        <p:nvSpPr>
          <p:cNvPr id="825" name="TextBox 824"/>
          <p:cNvSpPr txBox="1"/>
          <p:nvPr/>
        </p:nvSpPr>
        <p:spPr>
          <a:xfrm>
            <a:off x="4047758" y="4047177"/>
            <a:ext cx="1580758"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High Density</a:t>
            </a:r>
          </a:p>
        </p:txBody>
      </p:sp>
      <p:sp>
        <p:nvSpPr>
          <p:cNvPr id="826" name="TextBox 825"/>
          <p:cNvSpPr txBox="1"/>
          <p:nvPr/>
        </p:nvSpPr>
        <p:spPr>
          <a:xfrm>
            <a:off x="6093394" y="3983773"/>
            <a:ext cx="1969702"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Rolling Upgrades</a:t>
            </a:r>
          </a:p>
        </p:txBody>
      </p:sp>
      <p:sp>
        <p:nvSpPr>
          <p:cNvPr id="827" name="TextBox 826"/>
          <p:cNvSpPr txBox="1"/>
          <p:nvPr/>
        </p:nvSpPr>
        <p:spPr>
          <a:xfrm>
            <a:off x="8097544" y="4373782"/>
            <a:ext cx="1969702" cy="307777"/>
          </a:xfrm>
          <a:prstGeom prst="rect">
            <a:avLst/>
          </a:prstGeom>
          <a:noFill/>
        </p:spPr>
        <p:txBody>
          <a:bodyPr wrap="square" rtlCol="0">
            <a:spAutoFit/>
          </a:bodyPr>
          <a:lstStyle/>
          <a:p>
            <a:pPr defTabSz="1344900"/>
            <a:r>
              <a:rPr lang="en-US" sz="1400" b="1" dirty="0" err="1">
                <a:solidFill>
                  <a:srgbClr val="FFFFFF"/>
                </a:solidFill>
                <a:latin typeface="Raleway" panose="020B0003030101060003" pitchFamily="34" charset="0"/>
              </a:rPr>
              <a:t>Stateful</a:t>
            </a:r>
            <a:r>
              <a:rPr lang="en-US" sz="1400" b="1" dirty="0">
                <a:solidFill>
                  <a:srgbClr val="FFFFFF"/>
                </a:solidFill>
                <a:latin typeface="Raleway" panose="020B0003030101060003" pitchFamily="34" charset="0"/>
              </a:rPr>
              <a:t> services</a:t>
            </a:r>
          </a:p>
        </p:txBody>
      </p:sp>
      <p:sp>
        <p:nvSpPr>
          <p:cNvPr id="828" name="TextBox 827"/>
          <p:cNvSpPr txBox="1"/>
          <p:nvPr/>
        </p:nvSpPr>
        <p:spPr>
          <a:xfrm>
            <a:off x="8836847" y="4029436"/>
            <a:ext cx="1969702"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Low Latency</a:t>
            </a:r>
          </a:p>
        </p:txBody>
      </p:sp>
      <p:sp>
        <p:nvSpPr>
          <p:cNvPr id="829" name="TextBox 828"/>
          <p:cNvSpPr txBox="1"/>
          <p:nvPr/>
        </p:nvSpPr>
        <p:spPr>
          <a:xfrm>
            <a:off x="11471349" y="4170187"/>
            <a:ext cx="1969702" cy="523220"/>
          </a:xfrm>
          <a:prstGeom prst="rect">
            <a:avLst/>
          </a:prstGeom>
          <a:noFill/>
        </p:spPr>
        <p:txBody>
          <a:bodyPr wrap="square" rtlCol="0">
            <a:spAutoFit/>
          </a:bodyPr>
          <a:lstStyle/>
          <a:p>
            <a:pPr algn="ctr" defTabSz="1344900"/>
            <a:r>
              <a:rPr lang="en-US" sz="1400" b="1" dirty="0">
                <a:solidFill>
                  <a:srgbClr val="FFFFFF"/>
                </a:solidFill>
                <a:latin typeface="Raleway" panose="020B0003030101060003" pitchFamily="34" charset="0"/>
              </a:rPr>
              <a:t>Fast startup &amp; shutdown</a:t>
            </a:r>
          </a:p>
        </p:txBody>
      </p:sp>
      <p:sp>
        <p:nvSpPr>
          <p:cNvPr id="830" name="TextBox 829"/>
          <p:cNvSpPr txBox="1"/>
          <p:nvPr/>
        </p:nvSpPr>
        <p:spPr>
          <a:xfrm>
            <a:off x="13125885" y="3385221"/>
            <a:ext cx="2561976" cy="523220"/>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Container Orchestration &amp; lifecycle management</a:t>
            </a:r>
          </a:p>
        </p:txBody>
      </p:sp>
      <p:sp>
        <p:nvSpPr>
          <p:cNvPr id="831" name="TextBox 830"/>
          <p:cNvSpPr txBox="1"/>
          <p:nvPr/>
        </p:nvSpPr>
        <p:spPr>
          <a:xfrm>
            <a:off x="15051100" y="4105237"/>
            <a:ext cx="2290334" cy="307777"/>
          </a:xfrm>
          <a:prstGeom prst="rect">
            <a:avLst/>
          </a:prstGeom>
          <a:noFill/>
        </p:spPr>
        <p:txBody>
          <a:bodyPr wrap="square" rtlCol="0">
            <a:spAutoFit/>
          </a:bodyPr>
          <a:lstStyle/>
          <a:p>
            <a:pPr algn="ctr" defTabSz="1344900"/>
            <a:r>
              <a:rPr lang="en-US" sz="1400" b="1" dirty="0">
                <a:solidFill>
                  <a:srgbClr val="FFFFFF"/>
                </a:solidFill>
                <a:latin typeface="Raleway" panose="020B0003030101060003" pitchFamily="34" charset="0"/>
              </a:rPr>
              <a:t>Replication &amp; Failover</a:t>
            </a:r>
          </a:p>
        </p:txBody>
      </p:sp>
      <p:sp>
        <p:nvSpPr>
          <p:cNvPr id="832" name="TextBox 831"/>
          <p:cNvSpPr txBox="1"/>
          <p:nvPr/>
        </p:nvSpPr>
        <p:spPr>
          <a:xfrm>
            <a:off x="1269692" y="3928601"/>
            <a:ext cx="1740449" cy="738664"/>
          </a:xfrm>
          <a:prstGeom prst="rect">
            <a:avLst/>
          </a:prstGeom>
          <a:noFill/>
        </p:spPr>
        <p:txBody>
          <a:bodyPr wrap="square" rtlCol="0">
            <a:spAutoFit/>
          </a:bodyPr>
          <a:lstStyle/>
          <a:p>
            <a:pPr algn="ctr" defTabSz="1344900"/>
            <a:r>
              <a:rPr lang="en-US" sz="1400" b="1" dirty="0">
                <a:solidFill>
                  <a:srgbClr val="FFFFFF"/>
                </a:solidFill>
                <a:latin typeface="Raleway" panose="020B0003030101060003" pitchFamily="34" charset="0"/>
              </a:rPr>
              <a:t>Simple programming models</a:t>
            </a:r>
          </a:p>
        </p:txBody>
      </p:sp>
      <p:sp>
        <p:nvSpPr>
          <p:cNvPr id="833" name="TextBox 832"/>
          <p:cNvSpPr txBox="1"/>
          <p:nvPr/>
        </p:nvSpPr>
        <p:spPr>
          <a:xfrm>
            <a:off x="13441051" y="4261034"/>
            <a:ext cx="1969702"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Load balancing</a:t>
            </a:r>
          </a:p>
        </p:txBody>
      </p:sp>
      <p:sp>
        <p:nvSpPr>
          <p:cNvPr id="834" name="TextBox 833"/>
          <p:cNvSpPr txBox="1"/>
          <p:nvPr/>
        </p:nvSpPr>
        <p:spPr>
          <a:xfrm>
            <a:off x="15598301" y="3585848"/>
            <a:ext cx="2064800"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Self-healing</a:t>
            </a:r>
          </a:p>
        </p:txBody>
      </p:sp>
      <p:sp>
        <p:nvSpPr>
          <p:cNvPr id="835" name="TextBox 834"/>
          <p:cNvSpPr txBox="1"/>
          <p:nvPr/>
        </p:nvSpPr>
        <p:spPr>
          <a:xfrm>
            <a:off x="5479064" y="3530097"/>
            <a:ext cx="1999771"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Data Partitioning</a:t>
            </a:r>
          </a:p>
        </p:txBody>
      </p:sp>
      <p:sp>
        <p:nvSpPr>
          <p:cNvPr id="836" name="TextBox 835"/>
          <p:cNvSpPr txBox="1"/>
          <p:nvPr/>
        </p:nvSpPr>
        <p:spPr>
          <a:xfrm>
            <a:off x="5560489" y="4442561"/>
            <a:ext cx="2262724" cy="307777"/>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Automated Rollback</a:t>
            </a:r>
          </a:p>
        </p:txBody>
      </p:sp>
      <p:sp>
        <p:nvSpPr>
          <p:cNvPr id="837" name="TextBox 836"/>
          <p:cNvSpPr txBox="1"/>
          <p:nvPr/>
        </p:nvSpPr>
        <p:spPr>
          <a:xfrm>
            <a:off x="11074569" y="3440604"/>
            <a:ext cx="1969702" cy="307777"/>
          </a:xfrm>
          <a:prstGeom prst="rect">
            <a:avLst/>
          </a:prstGeom>
          <a:noFill/>
        </p:spPr>
        <p:txBody>
          <a:bodyPr wrap="square" rtlCol="0">
            <a:spAutoFit/>
          </a:bodyPr>
          <a:lstStyle/>
          <a:p>
            <a:pPr algn="ctr" defTabSz="1344900"/>
            <a:r>
              <a:rPr lang="en-US" sz="1400" b="1" dirty="0">
                <a:solidFill>
                  <a:srgbClr val="FFFFFF"/>
                </a:solidFill>
                <a:latin typeface="Raleway" panose="020B0003030101060003" pitchFamily="34" charset="0"/>
              </a:rPr>
              <a:t>Health Monitoring</a:t>
            </a:r>
          </a:p>
        </p:txBody>
      </p:sp>
      <p:sp>
        <p:nvSpPr>
          <p:cNvPr id="838" name="TextBox 837"/>
          <p:cNvSpPr txBox="1"/>
          <p:nvPr/>
        </p:nvSpPr>
        <p:spPr>
          <a:xfrm>
            <a:off x="10353510" y="4047177"/>
            <a:ext cx="1999771" cy="523220"/>
          </a:xfrm>
          <a:prstGeom prst="rect">
            <a:avLst/>
          </a:prstGeom>
          <a:noFill/>
        </p:spPr>
        <p:txBody>
          <a:bodyPr wrap="square" rtlCol="0">
            <a:spAutoFit/>
          </a:bodyPr>
          <a:lstStyle/>
          <a:p>
            <a:pPr defTabSz="1344900"/>
            <a:r>
              <a:rPr lang="en-US" sz="1400" b="1" dirty="0">
                <a:solidFill>
                  <a:srgbClr val="FFFFFF"/>
                </a:solidFill>
                <a:latin typeface="Raleway" panose="020B0003030101060003" pitchFamily="34" charset="0"/>
              </a:rPr>
              <a:t>Placement Constraints</a:t>
            </a:r>
          </a:p>
        </p:txBody>
      </p:sp>
      <p:sp>
        <p:nvSpPr>
          <p:cNvPr id="682" name="Freeform 681"/>
          <p:cNvSpPr>
            <a:spLocks noChangeAspect="1"/>
          </p:cNvSpPr>
          <p:nvPr/>
        </p:nvSpPr>
        <p:spPr bwMode="black">
          <a:xfrm>
            <a:off x="9000496" y="5047073"/>
            <a:ext cx="341767" cy="343198"/>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74" tIns="215179" rIns="268974" bIns="215179" numCol="1" spcCol="0" rtlCol="0" fromWordArt="0" anchor="t" anchorCtr="0" forceAA="0" compatLnSpc="1">
            <a:prstTxWarp prst="textNoShape">
              <a:avLst/>
            </a:prstTxWarp>
            <a:noAutofit/>
          </a:bodyPr>
          <a:lstStyle/>
          <a:p>
            <a:pPr algn="ctr" defTabSz="1371480" fontAlgn="base">
              <a:lnSpc>
                <a:spcPct val="90000"/>
              </a:lnSpc>
              <a:spcBef>
                <a:spcPct val="0"/>
              </a:spcBef>
              <a:spcAft>
                <a:spcPct val="0"/>
              </a:spcAft>
            </a:pPr>
            <a:endParaRPr lang="en-US" sz="353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2633969" y="213016"/>
            <a:ext cx="13810109" cy="1369854"/>
            <a:chOff x="2351171" y="213016"/>
            <a:chExt cx="13273812" cy="1369854"/>
          </a:xfrm>
        </p:grpSpPr>
        <p:sp>
          <p:nvSpPr>
            <p:cNvPr id="680" name="Parallelogram 679"/>
            <p:cNvSpPr/>
            <p:nvPr/>
          </p:nvSpPr>
          <p:spPr>
            <a:xfrm>
              <a:off x="6039466" y="396933"/>
              <a:ext cx="8922018" cy="1042369"/>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684" name="TextBox 683"/>
            <p:cNvSpPr txBox="1"/>
            <p:nvPr/>
          </p:nvSpPr>
          <p:spPr>
            <a:xfrm>
              <a:off x="2351171" y="213016"/>
              <a:ext cx="13273812" cy="1369854"/>
            </a:xfrm>
            <a:prstGeom prst="rect">
              <a:avLst/>
            </a:prstGeom>
            <a:noFill/>
          </p:spPr>
          <p:txBody>
            <a:bodyPr wrap="square" lIns="137407" tIns="68703" rIns="137407" bIns="68703" rtlCol="0">
              <a:spAutoFit/>
            </a:bodyPr>
            <a:lstStyle/>
            <a:p>
              <a:r>
                <a:rPr lang="en-US" sz="8000" dirty="0" smtClean="0">
                  <a:latin typeface="Raleway" pitchFamily="34" charset="0"/>
                  <a:ea typeface="Droid Sans" pitchFamily="34" charset="0"/>
                  <a:cs typeface="Droid Sans" pitchFamily="34" charset="0"/>
                </a:rPr>
                <a:t>What is  </a:t>
              </a:r>
              <a:r>
                <a:rPr lang="en-US" sz="8000" dirty="0" smtClean="0">
                  <a:solidFill>
                    <a:schemeClr val="bg1"/>
                  </a:solidFill>
                  <a:latin typeface="Raleway" pitchFamily="34" charset="0"/>
                  <a:ea typeface="Droid Sans" pitchFamily="34" charset="0"/>
                  <a:cs typeface="Droid Sans" pitchFamily="34" charset="0"/>
                </a:rPr>
                <a:t>SERVICE </a:t>
              </a:r>
              <a:r>
                <a:rPr lang="en-US" sz="8000" dirty="0" smtClean="0">
                  <a:solidFill>
                    <a:schemeClr val="bg1"/>
                  </a:solidFill>
                  <a:latin typeface="Raleway" pitchFamily="34" charset="0"/>
                  <a:ea typeface="Droid Sans" pitchFamily="34" charset="0"/>
                  <a:cs typeface="Droid Sans" pitchFamily="34" charset="0"/>
                </a:rPr>
                <a:t>FABRIC?</a:t>
              </a:r>
              <a:endParaRPr lang="en-US" sz="8000" dirty="0">
                <a:solidFill>
                  <a:schemeClr val="bg1"/>
                </a:solidFill>
                <a:latin typeface="Raleway" pitchFamily="34" charset="0"/>
                <a:ea typeface="Droid Sans" pitchFamily="34" charset="0"/>
                <a:cs typeface="Droid Sans" pitchFamily="34" charset="0"/>
              </a:endParaRPr>
            </a:p>
          </p:txBody>
        </p:sp>
      </p:grpSp>
      <p:sp>
        <p:nvSpPr>
          <p:cNvPr id="685" name="TextBox 684"/>
          <p:cNvSpPr txBox="1"/>
          <p:nvPr/>
        </p:nvSpPr>
        <p:spPr>
          <a:xfrm>
            <a:off x="0" y="10036259"/>
            <a:ext cx="2505814" cy="253916"/>
          </a:xfrm>
          <a:prstGeom prst="rect">
            <a:avLst/>
          </a:prstGeom>
          <a:noFill/>
        </p:spPr>
        <p:txBody>
          <a:bodyPr wrap="none" rtlCol="0">
            <a:spAutoFit/>
          </a:bodyPr>
          <a:lstStyle/>
          <a:p>
            <a:pPr defTabSz="685800"/>
            <a:r>
              <a:rPr lang="en-US" sz="1050" dirty="0" smtClean="0">
                <a:latin typeface="Raleway" panose="020B0003030101060003" pitchFamily="34" charset="0"/>
              </a:rPr>
              <a:t>Slide </a:t>
            </a:r>
            <a:r>
              <a:rPr lang="en-US" sz="1050" strike="sngStrike" dirty="0" smtClean="0">
                <a:latin typeface="Raleway" panose="020B0003030101060003" pitchFamily="34" charset="0"/>
              </a:rPr>
              <a:t>stolen</a:t>
            </a:r>
            <a:r>
              <a:rPr lang="en-US" sz="1050" dirty="0" smtClean="0">
                <a:latin typeface="Raleway" panose="020B0003030101060003" pitchFamily="34" charset="0"/>
              </a:rPr>
              <a:t> borrowed from Microsoft</a:t>
            </a:r>
          </a:p>
        </p:txBody>
      </p:sp>
    </p:spTree>
    <p:custDataLst>
      <p:tags r:id="rId1"/>
    </p:custDataLst>
    <p:extLst>
      <p:ext uri="{BB962C8B-B14F-4D97-AF65-F5344CB8AC3E}">
        <p14:creationId xmlns:p14="http://schemas.microsoft.com/office/powerpoint/2010/main" val="881494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7585054" y="2911181"/>
            <a:ext cx="7503880" cy="537554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726139" y="827481"/>
            <a:ext cx="3326213" cy="3505200"/>
          </a:xfrm>
          <a:prstGeom prst="rect">
            <a:avLst/>
          </a:prstGeom>
        </p:spPr>
      </p:pic>
      <p:pic>
        <p:nvPicPr>
          <p:cNvPr id="3" name="Picture 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283454" y="2306452"/>
            <a:ext cx="3326213" cy="3505200"/>
          </a:xfrm>
          <a:prstGeom prst="rect">
            <a:avLst/>
          </a:prstGeom>
        </p:spPr>
      </p:pic>
      <p:pic>
        <p:nvPicPr>
          <p:cNvPr id="4" name="Picture 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488182" y="5153672"/>
            <a:ext cx="3326213" cy="3505200"/>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767589" y="6582126"/>
            <a:ext cx="3326213" cy="3505200"/>
          </a:xfrm>
          <a:prstGeom prst="rect">
            <a:avLst/>
          </a:prstGeom>
        </p:spPr>
      </p:pic>
      <p:pic>
        <p:nvPicPr>
          <p:cNvPr id="6" name="Picture 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106617" y="2281190"/>
            <a:ext cx="3326213" cy="3505200"/>
          </a:xfrm>
          <a:prstGeom prst="rect">
            <a:avLst/>
          </a:prstGeom>
        </p:spPr>
      </p:pic>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166739" y="5215990"/>
            <a:ext cx="3326213" cy="3505200"/>
          </a:xfrm>
          <a:prstGeom prst="rect">
            <a:avLst/>
          </a:prstGeom>
        </p:spPr>
      </p:pic>
      <p:grpSp>
        <p:nvGrpSpPr>
          <p:cNvPr id="8" name="Group 7"/>
          <p:cNvGrpSpPr/>
          <p:nvPr/>
        </p:nvGrpSpPr>
        <p:grpSpPr>
          <a:xfrm>
            <a:off x="2633969" y="213016"/>
            <a:ext cx="13810109" cy="1369854"/>
            <a:chOff x="2351171" y="213016"/>
            <a:chExt cx="13273812" cy="1369854"/>
          </a:xfrm>
        </p:grpSpPr>
        <p:sp>
          <p:nvSpPr>
            <p:cNvPr id="9" name="Parallelogram 8"/>
            <p:cNvSpPr/>
            <p:nvPr/>
          </p:nvSpPr>
          <p:spPr>
            <a:xfrm>
              <a:off x="6039466" y="396933"/>
              <a:ext cx="8922018" cy="1042369"/>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10" name="TextBox 9"/>
            <p:cNvSpPr txBox="1"/>
            <p:nvPr/>
          </p:nvSpPr>
          <p:spPr>
            <a:xfrm>
              <a:off x="2351171" y="213016"/>
              <a:ext cx="13273812" cy="1369854"/>
            </a:xfrm>
            <a:prstGeom prst="rect">
              <a:avLst/>
            </a:prstGeom>
            <a:noFill/>
          </p:spPr>
          <p:txBody>
            <a:bodyPr wrap="square" lIns="137407" tIns="68703" rIns="137407" bIns="68703" rtlCol="0">
              <a:spAutoFit/>
            </a:bodyPr>
            <a:lstStyle/>
            <a:p>
              <a:r>
                <a:rPr lang="en-US" sz="8000" dirty="0" smtClean="0">
                  <a:latin typeface="Raleway" pitchFamily="34" charset="0"/>
                  <a:ea typeface="Droid Sans" pitchFamily="34" charset="0"/>
                  <a:cs typeface="Droid Sans" pitchFamily="34" charset="0"/>
                </a:rPr>
                <a:t>What is  </a:t>
              </a:r>
              <a:r>
                <a:rPr lang="en-US" sz="8000" dirty="0" smtClean="0">
                  <a:solidFill>
                    <a:schemeClr val="bg1"/>
                  </a:solidFill>
                  <a:latin typeface="Raleway" pitchFamily="34" charset="0"/>
                  <a:ea typeface="Droid Sans" pitchFamily="34" charset="0"/>
                  <a:cs typeface="Droid Sans" pitchFamily="34" charset="0"/>
                </a:rPr>
                <a:t>SERVICE </a:t>
              </a:r>
              <a:r>
                <a:rPr lang="en-US" sz="8000" dirty="0" smtClean="0">
                  <a:solidFill>
                    <a:schemeClr val="bg1"/>
                  </a:solidFill>
                  <a:latin typeface="Raleway" pitchFamily="34" charset="0"/>
                  <a:ea typeface="Droid Sans" pitchFamily="34" charset="0"/>
                  <a:cs typeface="Droid Sans" pitchFamily="34" charset="0"/>
                </a:rPr>
                <a:t>FABRIC?</a:t>
              </a:r>
              <a:endParaRPr lang="en-US" sz="8000" dirty="0">
                <a:solidFill>
                  <a:schemeClr val="bg1"/>
                </a:solidFill>
                <a:latin typeface="Raleway" pitchFamily="34" charset="0"/>
                <a:ea typeface="Droid Sans" pitchFamily="34" charset="0"/>
                <a:cs typeface="Droid Sans" pitchFamily="34" charset="0"/>
              </a:endParaRPr>
            </a:p>
          </p:txBody>
        </p:sp>
      </p:grpSp>
      <p:sp>
        <p:nvSpPr>
          <p:cNvPr id="13" name="Content Placeholder 6"/>
          <p:cNvSpPr txBox="1">
            <a:spLocks/>
          </p:cNvSpPr>
          <p:nvPr/>
        </p:nvSpPr>
        <p:spPr>
          <a:xfrm>
            <a:off x="1101975" y="2654219"/>
            <a:ext cx="4883888" cy="60669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solidFill>
                  <a:schemeClr val="tx1"/>
                </a:solidFill>
                <a:latin typeface="Oswald" panose="02000503000000000000" pitchFamily="2" charset="0"/>
              </a:rPr>
              <a:t>System Services</a:t>
            </a:r>
          </a:p>
          <a:p>
            <a:pPr marL="0" indent="0">
              <a:buFont typeface="Arial" pitchFamily="34" charset="0"/>
              <a:buNone/>
            </a:pPr>
            <a:r>
              <a:rPr lang="en-US" sz="2800" dirty="0">
                <a:solidFill>
                  <a:schemeClr val="tx1"/>
                </a:solidFill>
                <a:latin typeface="Raleway" panose="020B0003030101060003" pitchFamily="34" charset="0"/>
              </a:rPr>
              <a:t> </a:t>
            </a:r>
          </a:p>
          <a:p>
            <a:pPr marL="0" indent="0">
              <a:buFont typeface="Arial" pitchFamily="34" charset="0"/>
              <a:buNone/>
            </a:pPr>
            <a:r>
              <a:rPr lang="en-US" sz="2800" dirty="0">
                <a:solidFill>
                  <a:schemeClr val="tx1"/>
                </a:solidFill>
                <a:latin typeface="Raleway" panose="020B0003030101060003" pitchFamily="34" charset="0"/>
              </a:rPr>
              <a:t> </a:t>
            </a:r>
            <a:r>
              <a:rPr lang="en-US" sz="2800" dirty="0" smtClean="0">
                <a:solidFill>
                  <a:schemeClr val="tx1"/>
                </a:solidFill>
                <a:latin typeface="Raleway" panose="020B0003030101060003" pitchFamily="34" charset="0"/>
              </a:rPr>
              <a:t>         Cluster manager</a:t>
            </a:r>
          </a:p>
          <a:p>
            <a:pPr marL="0" indent="0">
              <a:buFont typeface="Arial" pitchFamily="34" charset="0"/>
              <a:buNone/>
            </a:pPr>
            <a:endParaRPr lang="en-US" sz="2800" dirty="0" smtClean="0">
              <a:solidFill>
                <a:schemeClr val="tx1"/>
              </a:solidFill>
              <a:latin typeface="Raleway" panose="020B0003030101060003" pitchFamily="34" charset="0"/>
            </a:endParaRPr>
          </a:p>
          <a:p>
            <a:pPr marL="0" indent="0">
              <a:buFont typeface="Arial" pitchFamily="34" charset="0"/>
              <a:buNone/>
            </a:pPr>
            <a:endParaRPr lang="en-US" sz="2800" dirty="0">
              <a:solidFill>
                <a:schemeClr val="tx1"/>
              </a:solidFill>
              <a:latin typeface="Raleway" panose="020B0003030101060003" pitchFamily="34" charset="0"/>
            </a:endParaRPr>
          </a:p>
          <a:p>
            <a:pPr marL="0" indent="0">
              <a:buFont typeface="Arial" pitchFamily="34" charset="0"/>
              <a:buNone/>
            </a:pPr>
            <a:r>
              <a:rPr lang="en-US" sz="2800" dirty="0">
                <a:solidFill>
                  <a:schemeClr val="tx1"/>
                </a:solidFill>
                <a:latin typeface="Raleway" panose="020B0003030101060003" pitchFamily="34" charset="0"/>
              </a:rPr>
              <a:t> </a:t>
            </a:r>
            <a:r>
              <a:rPr lang="en-US" sz="2800" dirty="0" smtClean="0">
                <a:solidFill>
                  <a:schemeClr val="tx1"/>
                </a:solidFill>
                <a:latin typeface="Raleway" panose="020B0003030101060003" pitchFamily="34" charset="0"/>
              </a:rPr>
              <a:t>          Failover manager</a:t>
            </a:r>
          </a:p>
          <a:p>
            <a:pPr marL="0" indent="0">
              <a:buFont typeface="Arial" pitchFamily="34" charset="0"/>
              <a:buNone/>
            </a:pPr>
            <a:endParaRPr lang="en-US" sz="2800" dirty="0">
              <a:solidFill>
                <a:schemeClr val="tx1"/>
              </a:solidFill>
              <a:latin typeface="Raleway" panose="020B0003030101060003" pitchFamily="34" charset="0"/>
            </a:endParaRPr>
          </a:p>
          <a:p>
            <a:pPr marL="0" indent="0">
              <a:buFont typeface="Arial" pitchFamily="34" charset="0"/>
              <a:buNone/>
            </a:pPr>
            <a:r>
              <a:rPr lang="en-US" sz="2800" dirty="0" smtClean="0">
                <a:solidFill>
                  <a:schemeClr val="tx1"/>
                </a:solidFill>
                <a:latin typeface="Raleway" panose="020B0003030101060003" pitchFamily="34" charset="0"/>
              </a:rPr>
              <a:t>           </a:t>
            </a:r>
          </a:p>
          <a:p>
            <a:pPr marL="0" indent="0">
              <a:buFont typeface="Arial" pitchFamily="34" charset="0"/>
              <a:buNone/>
            </a:pPr>
            <a:r>
              <a:rPr lang="en-US" sz="2800" dirty="0">
                <a:solidFill>
                  <a:schemeClr val="tx1"/>
                </a:solidFill>
                <a:latin typeface="Raleway" panose="020B0003030101060003" pitchFamily="34" charset="0"/>
              </a:rPr>
              <a:t>	</a:t>
            </a:r>
            <a:r>
              <a:rPr lang="en-US" sz="2800" dirty="0" smtClean="0">
                <a:solidFill>
                  <a:schemeClr val="tx1"/>
                </a:solidFill>
                <a:latin typeface="Raleway" panose="020B0003030101060003" pitchFamily="34" charset="0"/>
              </a:rPr>
              <a:t>Naming</a:t>
            </a:r>
          </a:p>
          <a:p>
            <a:pPr marL="0" indent="0">
              <a:buFont typeface="Arial" pitchFamily="34" charset="0"/>
              <a:buNone/>
            </a:pPr>
            <a:endParaRPr lang="en-US" sz="2800" dirty="0" smtClean="0">
              <a:solidFill>
                <a:schemeClr val="tx1"/>
              </a:solidFill>
              <a:latin typeface="Raleway" panose="020B0003030101060003" pitchFamily="34" charset="0"/>
            </a:endParaRPr>
          </a:p>
          <a:p>
            <a:pPr marL="0" indent="0">
              <a:buFont typeface="Arial" pitchFamily="34" charset="0"/>
              <a:buNone/>
            </a:pPr>
            <a:r>
              <a:rPr lang="en-US" sz="2800" dirty="0">
                <a:solidFill>
                  <a:schemeClr val="tx1"/>
                </a:solidFill>
                <a:latin typeface="Raleway" panose="020B0003030101060003" pitchFamily="34" charset="0"/>
              </a:rPr>
              <a:t> </a:t>
            </a:r>
            <a:r>
              <a:rPr lang="en-US" sz="2800" dirty="0" smtClean="0">
                <a:solidFill>
                  <a:schemeClr val="tx1"/>
                </a:solidFill>
                <a:latin typeface="Raleway" panose="020B0003030101060003" pitchFamily="34" charset="0"/>
              </a:rPr>
              <a:t>         </a:t>
            </a:r>
          </a:p>
          <a:p>
            <a:pPr marL="0" indent="0">
              <a:buFont typeface="Arial" pitchFamily="34" charset="0"/>
              <a:buNone/>
            </a:pPr>
            <a:r>
              <a:rPr lang="en-US" sz="2800" dirty="0">
                <a:solidFill>
                  <a:schemeClr val="tx1"/>
                </a:solidFill>
                <a:latin typeface="Raleway" panose="020B0003030101060003" pitchFamily="34" charset="0"/>
              </a:rPr>
              <a:t>	</a:t>
            </a:r>
            <a:r>
              <a:rPr lang="en-US" sz="2800" dirty="0" smtClean="0">
                <a:solidFill>
                  <a:schemeClr val="tx1"/>
                </a:solidFill>
                <a:latin typeface="Raleway" panose="020B0003030101060003" pitchFamily="34" charset="0"/>
              </a:rPr>
              <a:t>Image store</a:t>
            </a:r>
            <a:endParaRPr lang="en-US" sz="2800" dirty="0">
              <a:solidFill>
                <a:schemeClr val="tx1"/>
              </a:solidFill>
              <a:latin typeface="Raleway" panose="020B0003030101060003" pitchFamily="34" charset="0"/>
            </a:endParaRPr>
          </a:p>
          <a:p>
            <a:pPr marL="0" indent="0">
              <a:buFont typeface="Arial" pitchFamily="34" charset="0"/>
              <a:buNone/>
            </a:pPr>
            <a:endParaRPr lang="en-US" sz="2800" dirty="0" smtClean="0">
              <a:solidFill>
                <a:schemeClr val="tx1"/>
              </a:solidFill>
              <a:latin typeface="Raleway" panose="020B0003030101060003" pitchFamily="34" charset="0"/>
            </a:endParaRPr>
          </a:p>
        </p:txBody>
      </p:sp>
      <p:pic>
        <p:nvPicPr>
          <p:cNvPr id="14" name="Picture 13"/>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88676" y="4906137"/>
            <a:ext cx="611717" cy="623614"/>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11832" y="3468869"/>
            <a:ext cx="765404" cy="780290"/>
          </a:xfrm>
          <a:prstGeom prst="rect">
            <a:avLst/>
          </a:prstGeom>
        </p:spPr>
      </p:pic>
      <p:pic>
        <p:nvPicPr>
          <p:cNvPr id="16" name="Picture 15"/>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12568" y="6201375"/>
            <a:ext cx="765404" cy="780290"/>
          </a:xfrm>
          <a:prstGeom prst="rect">
            <a:avLst/>
          </a:prstGeom>
        </p:spPr>
      </p:pic>
      <p:pic>
        <p:nvPicPr>
          <p:cNvPr id="17" name="Picture 16"/>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212568" y="7701300"/>
            <a:ext cx="765404" cy="780290"/>
          </a:xfrm>
          <a:prstGeom prst="rect">
            <a:avLst/>
          </a:prstGeom>
        </p:spPr>
      </p:pic>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95295" y="6556795"/>
            <a:ext cx="611717" cy="623614"/>
          </a:xfrm>
          <a:prstGeom prst="rect">
            <a:avLst/>
          </a:prstGeom>
        </p:spPr>
      </p:pic>
      <p:pic>
        <p:nvPicPr>
          <p:cNvPr id="19" name="Picture 1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604585" y="3643163"/>
            <a:ext cx="611717" cy="623614"/>
          </a:xfrm>
          <a:prstGeom prst="rect">
            <a:avLst/>
          </a:prstGeom>
        </p:spPr>
      </p:pic>
      <p:pic>
        <p:nvPicPr>
          <p:cNvPr id="20" name="Picture 19"/>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208444" y="2143999"/>
            <a:ext cx="611717" cy="623614"/>
          </a:xfrm>
          <a:prstGeom prst="rect">
            <a:avLst/>
          </a:prstGeom>
        </p:spPr>
      </p:pic>
      <p:pic>
        <p:nvPicPr>
          <p:cNvPr id="22" name="Picture 2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87265" y="3524455"/>
            <a:ext cx="765404" cy="780290"/>
          </a:xfrm>
          <a:prstGeom prst="rect">
            <a:avLst/>
          </a:prstGeom>
        </p:spPr>
      </p:pic>
      <p:pic>
        <p:nvPicPr>
          <p:cNvPr id="23" name="Picture 2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51660" y="6343197"/>
            <a:ext cx="765404" cy="780290"/>
          </a:xfrm>
          <a:prstGeom prst="rect">
            <a:avLst/>
          </a:prstGeom>
        </p:spPr>
      </p:pic>
      <p:pic>
        <p:nvPicPr>
          <p:cNvPr id="24" name="Picture 2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65087" y="7758779"/>
            <a:ext cx="765404" cy="780290"/>
          </a:xfrm>
          <a:prstGeom prst="rect">
            <a:avLst/>
          </a:prstGeom>
        </p:spPr>
      </p:pic>
      <p:pic>
        <p:nvPicPr>
          <p:cNvPr id="25" name="Picture 24"/>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1373" y="6346121"/>
            <a:ext cx="765404" cy="780290"/>
          </a:xfrm>
          <a:prstGeom prst="rect">
            <a:avLst/>
          </a:prstGeom>
        </p:spPr>
      </p:pic>
      <p:pic>
        <p:nvPicPr>
          <p:cNvPr id="26" name="Picture 25"/>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94800" y="7712837"/>
            <a:ext cx="765404" cy="780290"/>
          </a:xfrm>
          <a:prstGeom prst="rect">
            <a:avLst/>
          </a:prstGeom>
        </p:spPr>
      </p:pic>
      <p:pic>
        <p:nvPicPr>
          <p:cNvPr id="27" name="Picture 2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264661" y="6436492"/>
            <a:ext cx="765404" cy="780290"/>
          </a:xfrm>
          <a:prstGeom prst="rect">
            <a:avLst/>
          </a:prstGeom>
        </p:spPr>
      </p:pic>
      <p:pic>
        <p:nvPicPr>
          <p:cNvPr id="28" name="Picture 27"/>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578907" y="3545719"/>
            <a:ext cx="765404" cy="780290"/>
          </a:xfrm>
          <a:prstGeom prst="rect">
            <a:avLst/>
          </a:prstGeom>
        </p:spPr>
      </p:pic>
      <p:pic>
        <p:nvPicPr>
          <p:cNvPr id="29" name="Picture 28"/>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899751" y="2065661"/>
            <a:ext cx="765404" cy="780290"/>
          </a:xfrm>
          <a:prstGeom prst="rect">
            <a:avLst/>
          </a:prstGeom>
        </p:spPr>
      </p:pic>
      <p:pic>
        <p:nvPicPr>
          <p:cNvPr id="30" name="Picture 29"/>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278228" y="3576408"/>
            <a:ext cx="765404" cy="780290"/>
          </a:xfrm>
          <a:prstGeom prst="rect">
            <a:avLst/>
          </a:prstGeom>
        </p:spPr>
      </p:pic>
      <p:sp>
        <p:nvSpPr>
          <p:cNvPr id="33" name="TextBox 32"/>
          <p:cNvSpPr txBox="1"/>
          <p:nvPr/>
        </p:nvSpPr>
        <p:spPr>
          <a:xfrm>
            <a:off x="7028639" y="2194836"/>
            <a:ext cx="1310304" cy="523220"/>
          </a:xfrm>
          <a:prstGeom prst="rect">
            <a:avLst/>
          </a:prstGeom>
          <a:noFill/>
          <a:ln w="22225">
            <a:noFill/>
          </a:ln>
        </p:spPr>
        <p:txBody>
          <a:bodyPr wrap="square" rtlCol="0">
            <a:spAutoFit/>
          </a:bodyPr>
          <a:lstStyle/>
          <a:p>
            <a:r>
              <a:rPr lang="en-US" sz="2800" dirty="0" smtClean="0">
                <a:latin typeface="Raleway" panose="020B0003030101060003" pitchFamily="34" charset="0"/>
              </a:rPr>
              <a:t>Nodes</a:t>
            </a:r>
            <a:endParaRPr lang="en-US" sz="3600" dirty="0">
              <a:latin typeface="Raleway" panose="020B0003030101060003" pitchFamily="34" charset="0"/>
            </a:endParaRPr>
          </a:p>
        </p:txBody>
      </p:sp>
      <p:cxnSp>
        <p:nvCxnSpPr>
          <p:cNvPr id="35" name="Straight Arrow Connector 34"/>
          <p:cNvCxnSpPr>
            <a:stCxn id="33" idx="3"/>
            <a:endCxn id="2" idx="1"/>
          </p:cNvCxnSpPr>
          <p:nvPr/>
        </p:nvCxnSpPr>
        <p:spPr>
          <a:xfrm>
            <a:off x="8338943" y="2456446"/>
            <a:ext cx="1387196" cy="123635"/>
          </a:xfrm>
          <a:prstGeom prst="straightConnector1">
            <a:avLst/>
          </a:prstGeom>
          <a:ln w="57150">
            <a:solidFill>
              <a:srgbClr val="2677A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2"/>
          </p:cNvCxnSpPr>
          <p:nvPr/>
        </p:nvCxnSpPr>
        <p:spPr>
          <a:xfrm flipH="1">
            <a:off x="7617064" y="2718056"/>
            <a:ext cx="66727" cy="750813"/>
          </a:xfrm>
          <a:prstGeom prst="straightConnector1">
            <a:avLst/>
          </a:prstGeom>
          <a:ln w="57150">
            <a:solidFill>
              <a:srgbClr val="2677AE"/>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787929" y="5247724"/>
            <a:ext cx="1663107" cy="523220"/>
          </a:xfrm>
          <a:prstGeom prst="rect">
            <a:avLst/>
          </a:prstGeom>
          <a:noFill/>
          <a:ln w="22225">
            <a:noFill/>
          </a:ln>
        </p:spPr>
        <p:txBody>
          <a:bodyPr wrap="square" rtlCol="0">
            <a:spAutoFit/>
          </a:bodyPr>
          <a:lstStyle/>
          <a:p>
            <a:r>
              <a:rPr lang="en-US" sz="2800" dirty="0" smtClean="0">
                <a:latin typeface="Raleway" panose="020B0003030101060003" pitchFamily="34" charset="0"/>
              </a:rPr>
              <a:t>Cluster</a:t>
            </a:r>
            <a:endParaRPr lang="en-US" sz="3600" dirty="0">
              <a:latin typeface="Raleway" panose="020B0003030101060003" pitchFamily="34" charset="0"/>
            </a:endParaRPr>
          </a:p>
        </p:txBody>
      </p:sp>
      <p:pic>
        <p:nvPicPr>
          <p:cNvPr id="44" name="Picture 4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399361" y="3777151"/>
            <a:ext cx="3326213" cy="3505200"/>
          </a:xfrm>
          <a:prstGeom prst="rect">
            <a:avLst/>
          </a:prstGeom>
        </p:spPr>
      </p:pic>
      <p:pic>
        <p:nvPicPr>
          <p:cNvPr id="58" name="Picture 57"/>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514499" y="5015121"/>
            <a:ext cx="765404" cy="780290"/>
          </a:xfrm>
          <a:prstGeom prst="rect">
            <a:avLst/>
          </a:prstGeom>
        </p:spPr>
      </p:pic>
      <p:pic>
        <p:nvPicPr>
          <p:cNvPr id="59" name="Picture 5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29845" y="5093459"/>
            <a:ext cx="611717" cy="623614"/>
          </a:xfrm>
          <a:prstGeom prst="rect">
            <a:avLst/>
          </a:prstGeom>
        </p:spPr>
      </p:pic>
      <p:sp>
        <p:nvSpPr>
          <p:cNvPr id="61" name="TextBox 60"/>
          <p:cNvSpPr txBox="1"/>
          <p:nvPr/>
        </p:nvSpPr>
        <p:spPr>
          <a:xfrm>
            <a:off x="0" y="9705400"/>
            <a:ext cx="533400" cy="584775"/>
          </a:xfrm>
          <a:prstGeom prst="rect">
            <a:avLst/>
          </a:prstGeom>
          <a:noFill/>
        </p:spPr>
        <p:txBody>
          <a:bodyPr wrap="square" rtlCol="0">
            <a:spAutoFit/>
          </a:bodyPr>
          <a:lstStyle/>
          <a:p>
            <a:r>
              <a:rPr lang="en-US" sz="3200" b="1" dirty="0"/>
              <a:t>習</a:t>
            </a:r>
            <a:endParaRPr lang="en-US" sz="3200" dirty="0"/>
          </a:p>
        </p:txBody>
      </p:sp>
      <p:pic>
        <p:nvPicPr>
          <p:cNvPr id="39" name="Picture 3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595982" y="3743153"/>
            <a:ext cx="3326213" cy="3505200"/>
          </a:xfrm>
          <a:prstGeom prst="rect">
            <a:avLst/>
          </a:prstGeom>
        </p:spPr>
      </p:pic>
    </p:spTree>
    <p:extLst>
      <p:ext uri="{BB962C8B-B14F-4D97-AF65-F5344CB8AC3E}">
        <p14:creationId xmlns:p14="http://schemas.microsoft.com/office/powerpoint/2010/main" val="23605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par>
                          <p:cTn id="39" fill="hold">
                            <p:stCondLst>
                              <p:cond delay="500"/>
                            </p:stCondLst>
                            <p:childTnLst>
                              <p:par>
                                <p:cTn id="40" presetID="21" presetClass="entr" presetSubtype="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500"/>
                                        <p:tgtEl>
                                          <p:spTgt spid="11"/>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par>
                                <p:cTn id="92" presetID="10" presetClass="entr" presetSubtype="0"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2" fill="hold" nodeType="clickEffect">
                                  <p:stCondLst>
                                    <p:cond delay="0"/>
                                  </p:stCondLst>
                                  <p:childTnLst>
                                    <p:set>
                                      <p:cBhvr>
                                        <p:cTn id="104" dur="1" fill="hold">
                                          <p:stCondLst>
                                            <p:cond delay="0"/>
                                          </p:stCondLst>
                                        </p:cTn>
                                        <p:tgtEl>
                                          <p:spTgt spid="44"/>
                                        </p:tgtEl>
                                        <p:attrNameLst>
                                          <p:attrName>style.visibility</p:attrName>
                                        </p:attrNameLst>
                                      </p:cBhvr>
                                      <p:to>
                                        <p:strVal val="visible"/>
                                      </p:to>
                                    </p:set>
                                    <p:anim calcmode="lin" valueType="num">
                                      <p:cBhvr additive="base">
                                        <p:cTn id="105" dur="500" fill="hold"/>
                                        <p:tgtEl>
                                          <p:spTgt spid="44"/>
                                        </p:tgtEl>
                                        <p:attrNameLst>
                                          <p:attrName>ppt_x</p:attrName>
                                        </p:attrNameLst>
                                      </p:cBhvr>
                                      <p:tavLst>
                                        <p:tav tm="0">
                                          <p:val>
                                            <p:strVal val="1+#ppt_w/2"/>
                                          </p:val>
                                        </p:tav>
                                        <p:tav tm="100000">
                                          <p:val>
                                            <p:strVal val="#ppt_x"/>
                                          </p:val>
                                        </p:tav>
                                      </p:tavLst>
                                    </p:anim>
                                    <p:anim calcmode="lin" valueType="num">
                                      <p:cBhvr additive="base">
                                        <p:cTn id="106"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0"/>
                                        </p:tgtEl>
                                      </p:cBhvr>
                                    </p:animEffect>
                                    <p:set>
                                      <p:cBhvr>
                                        <p:cTn id="117" dur="1" fill="hold">
                                          <p:stCondLst>
                                            <p:cond delay="499"/>
                                          </p:stCondLst>
                                        </p:cTn>
                                        <p:tgtEl>
                                          <p:spTgt spid="3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500"/>
                                        <p:tgtEl>
                                          <p:spTgt spid="58"/>
                                        </p:tgtEl>
                                      </p:cBhvr>
                                    </p:animEffect>
                                  </p:childTnLst>
                                </p:cTn>
                              </p:par>
                              <p:par>
                                <p:cTn id="123" presetID="10" presetClass="entr" presetSubtype="0" fill="hold" nodeType="with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fade">
                                      <p:cBhvr>
                                        <p:cTn id="125" dur="500"/>
                                        <p:tgtEl>
                                          <p:spTgt spid="59"/>
                                        </p:tgtEl>
                                      </p:cBhvr>
                                    </p:animEffect>
                                  </p:childTnLst>
                                </p:cTn>
                              </p:par>
                            </p:childTnLst>
                          </p:cTn>
                        </p:par>
                        <p:par>
                          <p:cTn id="126" fill="hold">
                            <p:stCondLst>
                              <p:cond delay="500"/>
                            </p:stCondLst>
                            <p:childTnLst>
                              <p:par>
                                <p:cTn id="127" presetID="26" presetClass="emph" presetSubtype="0" fill="hold" nodeType="after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fill="hold" nodeType="withEffect">
                                  <p:stCondLst>
                                    <p:cond delay="0"/>
                                  </p:stCondLst>
                                  <p:childTnLst>
                                    <p:animEffect transition="out" filter="fade">
                                      <p:cBhvr>
                                        <p:cTn id="131" dur="500" tmFilter="0, 0; .2, .5; .8, .5; 1, 0"/>
                                        <p:tgtEl>
                                          <p:spTgt spid="59"/>
                                        </p:tgtEl>
                                      </p:cBhvr>
                                    </p:animEffect>
                                    <p:animScale>
                                      <p:cBhvr>
                                        <p:cTn id="132" dur="250" autoRev="1" fill="hold"/>
                                        <p:tgtEl>
                                          <p:spTgt spid="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33"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216041" y="2093286"/>
            <a:ext cx="7840288" cy="2262406"/>
          </a:xfrm>
          <a:prstGeom prst="rect">
            <a:avLst/>
          </a:prstGeom>
          <a:noFill/>
        </p:spPr>
        <p:txBody>
          <a:bodyPr wrap="square" lIns="137407" tIns="68703" rIns="137407" bIns="68703" rtlCol="0">
            <a:spAutoFit/>
          </a:bodyPr>
          <a:lstStyle/>
          <a:p>
            <a:pPr algn="ctr"/>
            <a:r>
              <a:rPr lang="en-US" sz="6600" dirty="0" smtClean="0">
                <a:solidFill>
                  <a:srgbClr val="000000"/>
                </a:solidFill>
                <a:latin typeface="Raleway" pitchFamily="34" charset="0"/>
                <a:ea typeface="Droid Sans" pitchFamily="34" charset="0"/>
                <a:cs typeface="Droid Sans" pitchFamily="34" charset="0"/>
              </a:rPr>
              <a:t>WHO’S USING</a:t>
            </a:r>
            <a:endParaRPr lang="en-US" sz="6600" dirty="0">
              <a:solidFill>
                <a:srgbClr val="000000"/>
              </a:solidFill>
              <a:latin typeface="Raleway" pitchFamily="34" charset="0"/>
              <a:ea typeface="Droid Sans" pitchFamily="34" charset="0"/>
              <a:cs typeface="Droid Sans" pitchFamily="34" charset="0"/>
            </a:endParaRPr>
          </a:p>
          <a:p>
            <a:pPr algn="ctr"/>
            <a:r>
              <a:rPr lang="en-US" sz="7200" u="sng" dirty="0" smtClean="0">
                <a:solidFill>
                  <a:srgbClr val="000000"/>
                </a:solidFill>
                <a:latin typeface="Raleway" pitchFamily="34" charset="0"/>
                <a:ea typeface="Droid Sans" pitchFamily="34" charset="0"/>
                <a:cs typeface="Droid Sans" pitchFamily="34" charset="0"/>
              </a:rPr>
              <a:t>SERVICE FABRIC</a:t>
            </a:r>
            <a:endParaRPr lang="en-US" sz="7200" u="sng" dirty="0">
              <a:solidFill>
                <a:srgbClr val="000000"/>
              </a:solidFill>
              <a:latin typeface="Raleway" pitchFamily="34" charset="0"/>
              <a:ea typeface="Droid Sans" pitchFamily="34" charset="0"/>
              <a:cs typeface="Droid Sans" pitchFamily="34" charset="0"/>
            </a:endParaRPr>
          </a:p>
        </p:txBody>
      </p:sp>
      <p:sp>
        <p:nvSpPr>
          <p:cNvPr id="24" name="Oval 23"/>
          <p:cNvSpPr/>
          <p:nvPr/>
        </p:nvSpPr>
        <p:spPr>
          <a:xfrm>
            <a:off x="1556844" y="1710542"/>
            <a:ext cx="3034993" cy="3027894"/>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25" name="Oval 24"/>
          <p:cNvSpPr/>
          <p:nvPr/>
        </p:nvSpPr>
        <p:spPr>
          <a:xfrm>
            <a:off x="1556842" y="5404635"/>
            <a:ext cx="3034993" cy="3027894"/>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latin typeface="Raleway" panose="020B0003030101060003" pitchFamily="34" charset="0"/>
            </a:endParaRPr>
          </a:p>
        </p:txBody>
      </p:sp>
      <p:sp>
        <p:nvSpPr>
          <p:cNvPr id="28" name="Oval 27"/>
          <p:cNvSpPr/>
          <p:nvPr/>
        </p:nvSpPr>
        <p:spPr>
          <a:xfrm>
            <a:off x="5614382" y="5404635"/>
            <a:ext cx="3034993" cy="3027894"/>
          </a:xfrm>
          <a:prstGeom prst="ellipse">
            <a:avLst/>
          </a:prstGeom>
          <a:solidFill>
            <a:srgbClr val="848388"/>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latin typeface="Raleway" panose="020B0003030101060003" pitchFamily="34" charset="0"/>
            </a:endParaRPr>
          </a:p>
        </p:txBody>
      </p:sp>
      <p:sp>
        <p:nvSpPr>
          <p:cNvPr id="29" name="Oval 28"/>
          <p:cNvSpPr/>
          <p:nvPr/>
        </p:nvSpPr>
        <p:spPr>
          <a:xfrm>
            <a:off x="9697360" y="5404634"/>
            <a:ext cx="3034993" cy="3027894"/>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latin typeface="Raleway" panose="020B0003030101060003" pitchFamily="34" charset="0"/>
            </a:endParaRPr>
          </a:p>
        </p:txBody>
      </p:sp>
      <p:sp>
        <p:nvSpPr>
          <p:cNvPr id="30" name="Oval 29"/>
          <p:cNvSpPr/>
          <p:nvPr/>
        </p:nvSpPr>
        <p:spPr>
          <a:xfrm>
            <a:off x="13680534" y="1710542"/>
            <a:ext cx="3034993" cy="3027894"/>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1" name="Oval 30"/>
          <p:cNvSpPr/>
          <p:nvPr/>
        </p:nvSpPr>
        <p:spPr>
          <a:xfrm>
            <a:off x="13680532" y="5404635"/>
            <a:ext cx="3034993" cy="3027894"/>
          </a:xfrm>
          <a:prstGeom prst="ellipse">
            <a:avLst/>
          </a:prstGeom>
          <a:solidFill>
            <a:srgbClr val="848388"/>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latin typeface="Raleway" panose="020B0003030101060003" pitchFamily="34" charset="0"/>
            </a:endParaRPr>
          </a:p>
        </p:txBody>
      </p:sp>
      <p:sp>
        <p:nvSpPr>
          <p:cNvPr id="32" name="Rectangle 31"/>
          <p:cNvSpPr/>
          <p:nvPr/>
        </p:nvSpPr>
        <p:spPr>
          <a:xfrm>
            <a:off x="1797105" y="3237467"/>
            <a:ext cx="2554465" cy="1431409"/>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Azure Core</a:t>
            </a:r>
            <a:br>
              <a:rPr lang="en-US" sz="2100" b="1" dirty="0" smtClean="0">
                <a:solidFill>
                  <a:schemeClr val="bg1"/>
                </a:solidFill>
                <a:latin typeface="Raleway" panose="020B0003030101060003" pitchFamily="34" charset="0"/>
                <a:ea typeface="Open Sans" pitchFamily="34" charset="0"/>
                <a:cs typeface="Open Sans" pitchFamily="34" charset="0"/>
              </a:rPr>
            </a:br>
            <a:r>
              <a:rPr lang="en-US" sz="2100" b="1" dirty="0" smtClean="0">
                <a:solidFill>
                  <a:schemeClr val="bg1"/>
                </a:solidFill>
                <a:latin typeface="Raleway" panose="020B0003030101060003" pitchFamily="34" charset="0"/>
                <a:ea typeface="Open Sans" pitchFamily="34" charset="0"/>
                <a:cs typeface="Open Sans" pitchFamily="34" charset="0"/>
              </a:rPr>
              <a:t>Infrastructure</a:t>
            </a:r>
            <a:endParaRPr lang="en-US" sz="2100" b="1" dirty="0">
              <a:solidFill>
                <a:schemeClr val="bg1"/>
              </a:solidFill>
              <a:latin typeface="Raleway" panose="020B0003030101060003" pitchFamily="34" charset="0"/>
              <a:ea typeface="Open Sans" pitchFamily="34" charset="0"/>
              <a:cs typeface="Open Sans" pitchFamily="34" charset="0"/>
            </a:endParaRPr>
          </a:p>
          <a:p>
            <a:pPr algn="ctr"/>
            <a:r>
              <a:rPr lang="en-US" sz="2100" dirty="0" smtClean="0">
                <a:solidFill>
                  <a:schemeClr val="bg1"/>
                </a:solidFill>
                <a:latin typeface="Raleway" panose="020B0003030101060003" pitchFamily="34" charset="0"/>
                <a:ea typeface="Open Sans" pitchFamily="34" charset="0"/>
                <a:cs typeface="Open Sans" pitchFamily="34" charset="0"/>
              </a:rPr>
              <a:t>1000s of machines</a:t>
            </a:r>
            <a:endParaRPr lang="en-US" sz="2100" dirty="0">
              <a:solidFill>
                <a:schemeClr val="bg1"/>
              </a:solidFill>
              <a:latin typeface="Raleway" panose="020B0003030101060003" pitchFamily="34" charset="0"/>
              <a:ea typeface="Open Sans" pitchFamily="34" charset="0"/>
              <a:cs typeface="Open Sans" pitchFamily="34" charset="0"/>
            </a:endParaRPr>
          </a:p>
        </p:txBody>
      </p:sp>
      <p:sp>
        <p:nvSpPr>
          <p:cNvPr id="33" name="Rectangle 32"/>
          <p:cNvSpPr/>
          <p:nvPr/>
        </p:nvSpPr>
        <p:spPr>
          <a:xfrm>
            <a:off x="1797103" y="7074170"/>
            <a:ext cx="2554465" cy="785072"/>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Azure SQL DB</a:t>
            </a:r>
            <a:endParaRPr lang="en-US" sz="2100" b="1" dirty="0">
              <a:solidFill>
                <a:schemeClr val="bg1"/>
              </a:solidFill>
              <a:latin typeface="Raleway" panose="020B0003030101060003" pitchFamily="34" charset="0"/>
              <a:ea typeface="Open Sans" pitchFamily="34" charset="0"/>
              <a:cs typeface="Open Sans" pitchFamily="34" charset="0"/>
            </a:endParaRPr>
          </a:p>
          <a:p>
            <a:pPr algn="ctr"/>
            <a:r>
              <a:rPr lang="en-US" sz="2100" dirty="0" smtClean="0">
                <a:solidFill>
                  <a:schemeClr val="bg1"/>
                </a:solidFill>
                <a:latin typeface="Raleway" panose="020B0003030101060003" pitchFamily="34" charset="0"/>
                <a:ea typeface="Open Sans" pitchFamily="34" charset="0"/>
                <a:cs typeface="Open Sans" pitchFamily="34" charset="0"/>
              </a:rPr>
              <a:t>&gt; 1.4 Million DBs</a:t>
            </a:r>
            <a:endParaRPr lang="en-US" sz="2100" dirty="0">
              <a:solidFill>
                <a:schemeClr val="bg1"/>
              </a:solidFill>
              <a:latin typeface="Raleway" panose="020B0003030101060003" pitchFamily="34" charset="0"/>
              <a:ea typeface="Open Sans" pitchFamily="34" charset="0"/>
              <a:cs typeface="Open Sans" pitchFamily="34" charset="0"/>
            </a:endParaRPr>
          </a:p>
        </p:txBody>
      </p:sp>
      <p:sp>
        <p:nvSpPr>
          <p:cNvPr id="34" name="Rectangle 33"/>
          <p:cNvSpPr/>
          <p:nvPr/>
        </p:nvSpPr>
        <p:spPr>
          <a:xfrm>
            <a:off x="5854645" y="7074170"/>
            <a:ext cx="2554465" cy="785072"/>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Bing / Cortana</a:t>
            </a:r>
            <a:endParaRPr lang="en-US" sz="2100" b="1" dirty="0">
              <a:solidFill>
                <a:schemeClr val="bg1"/>
              </a:solidFill>
              <a:latin typeface="Raleway" panose="020B0003030101060003" pitchFamily="34" charset="0"/>
              <a:ea typeface="Open Sans" pitchFamily="34" charset="0"/>
              <a:cs typeface="Open Sans" pitchFamily="34" charset="0"/>
            </a:endParaRPr>
          </a:p>
          <a:p>
            <a:pPr algn="ctr"/>
            <a:r>
              <a:rPr lang="en-US" sz="2100" dirty="0" smtClean="0">
                <a:solidFill>
                  <a:schemeClr val="bg1"/>
                </a:solidFill>
                <a:latin typeface="Raleway" panose="020B0003030101060003" pitchFamily="34" charset="0"/>
                <a:ea typeface="Open Sans" pitchFamily="34" charset="0"/>
                <a:cs typeface="Open Sans" pitchFamily="34" charset="0"/>
              </a:rPr>
              <a:t>500m </a:t>
            </a:r>
            <a:r>
              <a:rPr lang="en-US" sz="2100" dirty="0" err="1" smtClean="0">
                <a:solidFill>
                  <a:schemeClr val="bg1"/>
                </a:solidFill>
                <a:latin typeface="Raleway" panose="020B0003030101060003" pitchFamily="34" charset="0"/>
                <a:ea typeface="Open Sans" pitchFamily="34" charset="0"/>
                <a:cs typeface="Open Sans" pitchFamily="34" charset="0"/>
              </a:rPr>
              <a:t>evals</a:t>
            </a:r>
            <a:r>
              <a:rPr lang="en-US" sz="2100" dirty="0" smtClean="0">
                <a:solidFill>
                  <a:schemeClr val="bg1"/>
                </a:solidFill>
                <a:latin typeface="Raleway" panose="020B0003030101060003" pitchFamily="34" charset="0"/>
                <a:ea typeface="Open Sans" pitchFamily="34" charset="0"/>
                <a:cs typeface="Open Sans" pitchFamily="34" charset="0"/>
              </a:rPr>
              <a:t>/sec</a:t>
            </a:r>
            <a:endParaRPr lang="en-US" sz="2100" dirty="0">
              <a:solidFill>
                <a:schemeClr val="bg1"/>
              </a:solidFill>
              <a:latin typeface="Raleway" panose="020B0003030101060003" pitchFamily="34" charset="0"/>
              <a:ea typeface="Open Sans" pitchFamily="34" charset="0"/>
              <a:cs typeface="Open Sans" pitchFamily="34" charset="0"/>
            </a:endParaRPr>
          </a:p>
        </p:txBody>
      </p:sp>
      <p:sp>
        <p:nvSpPr>
          <p:cNvPr id="35" name="Rectangle 34"/>
          <p:cNvSpPr/>
          <p:nvPr/>
        </p:nvSpPr>
        <p:spPr>
          <a:xfrm>
            <a:off x="9937621" y="7074170"/>
            <a:ext cx="2554465" cy="785072"/>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Event Hubs</a:t>
            </a:r>
            <a:endParaRPr lang="en-US" sz="2100" b="1" dirty="0">
              <a:solidFill>
                <a:schemeClr val="bg1"/>
              </a:solidFill>
              <a:latin typeface="Raleway" panose="020B0003030101060003" pitchFamily="34" charset="0"/>
              <a:ea typeface="Open Sans" pitchFamily="34" charset="0"/>
              <a:cs typeface="Open Sans" pitchFamily="34" charset="0"/>
            </a:endParaRPr>
          </a:p>
          <a:p>
            <a:pPr algn="ctr"/>
            <a:r>
              <a:rPr lang="en-US" sz="2100" dirty="0" smtClean="0">
                <a:solidFill>
                  <a:schemeClr val="bg1"/>
                </a:solidFill>
                <a:latin typeface="Raleway" panose="020B0003030101060003" pitchFamily="34" charset="0"/>
                <a:ea typeface="Open Sans" pitchFamily="34" charset="0"/>
                <a:cs typeface="Open Sans" pitchFamily="34" charset="0"/>
              </a:rPr>
              <a:t>20bn events/day</a:t>
            </a:r>
            <a:endParaRPr lang="en-US" sz="2100" dirty="0">
              <a:solidFill>
                <a:schemeClr val="bg1"/>
              </a:solidFill>
              <a:latin typeface="Raleway" panose="020B0003030101060003" pitchFamily="34" charset="0"/>
              <a:ea typeface="Open Sans" pitchFamily="34" charset="0"/>
              <a:cs typeface="Open Sans" pitchFamily="34" charset="0"/>
            </a:endParaRPr>
          </a:p>
        </p:txBody>
      </p:sp>
      <p:sp>
        <p:nvSpPr>
          <p:cNvPr id="36" name="Rectangle 35"/>
          <p:cNvSpPr/>
          <p:nvPr/>
        </p:nvSpPr>
        <p:spPr>
          <a:xfrm>
            <a:off x="13920795" y="7113359"/>
            <a:ext cx="2554465" cy="785079"/>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Skype for Business</a:t>
            </a:r>
            <a:endParaRPr lang="en-US" sz="2100" b="1" dirty="0">
              <a:solidFill>
                <a:schemeClr val="bg1"/>
              </a:solidFill>
              <a:latin typeface="Raleway" panose="020B0003030101060003" pitchFamily="34" charset="0"/>
              <a:ea typeface="Open Sans" pitchFamily="34" charset="0"/>
              <a:cs typeface="Open Sans" pitchFamily="34" charset="0"/>
            </a:endParaRPr>
          </a:p>
        </p:txBody>
      </p:sp>
      <p:sp>
        <p:nvSpPr>
          <p:cNvPr id="37" name="Rectangle 36"/>
          <p:cNvSpPr/>
          <p:nvPr/>
        </p:nvSpPr>
        <p:spPr>
          <a:xfrm>
            <a:off x="13920796" y="3394223"/>
            <a:ext cx="2554465" cy="1108244"/>
          </a:xfrm>
          <a:prstGeom prst="rect">
            <a:avLst/>
          </a:prstGeom>
        </p:spPr>
        <p:txBody>
          <a:bodyPr wrap="square" lIns="137407" tIns="68703" rIns="137407" bIns="68703">
            <a:spAutoFit/>
          </a:bodyPr>
          <a:lstStyle/>
          <a:p>
            <a:pPr algn="ctr"/>
            <a:r>
              <a:rPr lang="en-US" sz="2100" b="1" dirty="0" smtClean="0">
                <a:solidFill>
                  <a:schemeClr val="bg1"/>
                </a:solidFill>
                <a:latin typeface="Raleway" panose="020B0003030101060003" pitchFamily="34" charset="0"/>
                <a:ea typeface="Open Sans" pitchFamily="34" charset="0"/>
                <a:cs typeface="Open Sans" pitchFamily="34" charset="0"/>
              </a:rPr>
              <a:t>Azure DocumentDB</a:t>
            </a:r>
            <a:endParaRPr lang="en-US" sz="2100" b="1" dirty="0">
              <a:solidFill>
                <a:schemeClr val="bg1"/>
              </a:solidFill>
              <a:latin typeface="Raleway" panose="020B0003030101060003" pitchFamily="34" charset="0"/>
              <a:ea typeface="Open Sans" pitchFamily="34" charset="0"/>
              <a:cs typeface="Open Sans" pitchFamily="34" charset="0"/>
            </a:endParaRPr>
          </a:p>
          <a:p>
            <a:pPr algn="ctr"/>
            <a:r>
              <a:rPr lang="en-US" sz="2100" dirty="0" smtClean="0">
                <a:solidFill>
                  <a:schemeClr val="bg1"/>
                </a:solidFill>
                <a:latin typeface="Raleway" panose="020B0003030101060003" pitchFamily="34" charset="0"/>
                <a:ea typeface="Open Sans" pitchFamily="34" charset="0"/>
                <a:cs typeface="Open Sans" pitchFamily="34" charset="0"/>
              </a:rPr>
              <a:t>Billions/</a:t>
            </a:r>
            <a:r>
              <a:rPr lang="en-US" sz="2100" dirty="0" err="1" smtClean="0">
                <a:solidFill>
                  <a:schemeClr val="bg1"/>
                </a:solidFill>
                <a:latin typeface="Raleway" panose="020B0003030101060003" pitchFamily="34" charset="0"/>
                <a:ea typeface="Open Sans" pitchFamily="34" charset="0"/>
                <a:cs typeface="Open Sans" pitchFamily="34" charset="0"/>
              </a:rPr>
              <a:t>tx</a:t>
            </a:r>
            <a:r>
              <a:rPr lang="en-US" sz="2100" dirty="0" smtClean="0">
                <a:solidFill>
                  <a:schemeClr val="bg1"/>
                </a:solidFill>
                <a:latin typeface="Raleway" panose="020B0003030101060003" pitchFamily="34" charset="0"/>
                <a:ea typeface="Open Sans" pitchFamily="34" charset="0"/>
                <a:cs typeface="Open Sans" pitchFamily="34" charset="0"/>
              </a:rPr>
              <a:t>/</a:t>
            </a:r>
            <a:r>
              <a:rPr lang="en-US" sz="2100" dirty="0" err="1" smtClean="0">
                <a:solidFill>
                  <a:schemeClr val="bg1"/>
                </a:solidFill>
                <a:latin typeface="Raleway" panose="020B0003030101060003" pitchFamily="34" charset="0"/>
                <a:ea typeface="Open Sans" pitchFamily="34" charset="0"/>
                <a:cs typeface="Open Sans" pitchFamily="34" charset="0"/>
              </a:rPr>
              <a:t>wk</a:t>
            </a:r>
            <a:endParaRPr lang="en-US" sz="2100" dirty="0">
              <a:solidFill>
                <a:schemeClr val="bg1"/>
              </a:solidFill>
              <a:latin typeface="Raleway" panose="020B0003030101060003" pitchFamily="34" charset="0"/>
              <a:ea typeface="Open Sans" pitchFamily="34" charset="0"/>
              <a:cs typeface="Open Sans"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208" y="2093286"/>
            <a:ext cx="1159266" cy="1159266"/>
          </a:xfrm>
          <a:prstGeom prst="rect">
            <a:avLst/>
          </a:prstGeom>
        </p:spPr>
      </p:pic>
      <p:pic>
        <p:nvPicPr>
          <p:cNvPr id="9" name="Picture 8"/>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555833" y="5963062"/>
            <a:ext cx="1075641" cy="1075641"/>
          </a:xfrm>
          <a:prstGeom prst="rect">
            <a:avLst/>
          </a:prstGeom>
        </p:spPr>
      </p:pic>
      <p:pic>
        <p:nvPicPr>
          <p:cNvPr id="10" name="Picture 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4670645" y="5983939"/>
            <a:ext cx="1054764" cy="1054764"/>
          </a:xfrm>
          <a:prstGeom prst="rect">
            <a:avLst/>
          </a:prstGeom>
        </p:spPr>
      </p:pic>
      <p:pic>
        <p:nvPicPr>
          <p:cNvPr id="13" name="Picture 12"/>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6806181" y="5963062"/>
            <a:ext cx="960432" cy="1069572"/>
          </a:xfrm>
          <a:prstGeom prst="rect">
            <a:avLst/>
          </a:prstGeom>
        </p:spPr>
      </p:pic>
      <p:pic>
        <p:nvPicPr>
          <p:cNvPr id="14" name="Picture 13"/>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4670645" y="2308580"/>
            <a:ext cx="1048315" cy="1048315"/>
          </a:xfrm>
          <a:prstGeom prst="rect">
            <a:avLst/>
          </a:prstGeom>
        </p:spPr>
      </p:pic>
      <p:pic>
        <p:nvPicPr>
          <p:cNvPr id="15" name="Picture 14"/>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0685812" y="5963062"/>
            <a:ext cx="1007406" cy="1007406"/>
          </a:xfrm>
          <a:prstGeom prst="rect">
            <a:avLst/>
          </a:prstGeom>
        </p:spPr>
      </p:pic>
    </p:spTree>
    <p:extLst>
      <p:ext uri="{BB962C8B-B14F-4D97-AF65-F5344CB8AC3E}">
        <p14:creationId xmlns:p14="http://schemas.microsoft.com/office/powerpoint/2010/main" val="42397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Effect transition="in" filter="fade">
                                      <p:cBhvr>
                                        <p:cTn id="59" dur="500"/>
                                        <p:tgtEl>
                                          <p:spTgt spid="35"/>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Effect transition="in" filter="fade">
                                      <p:cBhvr>
                                        <p:cTn id="69" dur="500"/>
                                        <p:tgtEl>
                                          <p:spTgt spid="3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500" fill="hold"/>
                                        <p:tgtEl>
                                          <p:spTgt spid="36"/>
                                        </p:tgtEl>
                                        <p:attrNameLst>
                                          <p:attrName>ppt_w</p:attrName>
                                        </p:attrNameLst>
                                      </p:cBhvr>
                                      <p:tavLst>
                                        <p:tav tm="0">
                                          <p:val>
                                            <p:fltVal val="0"/>
                                          </p:val>
                                        </p:tav>
                                        <p:tav tm="100000">
                                          <p:val>
                                            <p:strVal val="#ppt_w"/>
                                          </p:val>
                                        </p:tav>
                                      </p:tavLst>
                                    </p:anim>
                                    <p:anim calcmode="lin" valueType="num">
                                      <p:cBhvr>
                                        <p:cTn id="73" dur="500" fill="hold"/>
                                        <p:tgtEl>
                                          <p:spTgt spid="36"/>
                                        </p:tgtEl>
                                        <p:attrNameLst>
                                          <p:attrName>ppt_h</p:attrName>
                                        </p:attrNameLst>
                                      </p:cBhvr>
                                      <p:tavLst>
                                        <p:tav tm="0">
                                          <p:val>
                                            <p:fltVal val="0"/>
                                          </p:val>
                                        </p:tav>
                                        <p:tav tm="100000">
                                          <p:val>
                                            <p:strVal val="#ppt_h"/>
                                          </p:val>
                                        </p:tav>
                                      </p:tavLst>
                                    </p:anim>
                                    <p:animEffect transition="in" filter="fade">
                                      <p:cBhvr>
                                        <p:cTn id="74" dur="500"/>
                                        <p:tgtEl>
                                          <p:spTgt spid="36"/>
                                        </p:tgtEl>
                                      </p:cBhvr>
                                    </p:animEffect>
                                  </p:childTnLst>
                                </p:cTn>
                              </p:par>
                              <p:par>
                                <p:cTn id="75" presetID="53" presetClass="entr" presetSubtype="16"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Effect transition="in" filter="fade">
                                      <p:cBhvr>
                                        <p:cTn id="79" dur="500"/>
                                        <p:tgtEl>
                                          <p:spTgt spid="1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p:cTn id="87" dur="500" fill="hold"/>
                                        <p:tgtEl>
                                          <p:spTgt spid="37"/>
                                        </p:tgtEl>
                                        <p:attrNameLst>
                                          <p:attrName>ppt_w</p:attrName>
                                        </p:attrNameLst>
                                      </p:cBhvr>
                                      <p:tavLst>
                                        <p:tav tm="0">
                                          <p:val>
                                            <p:fltVal val="0"/>
                                          </p:val>
                                        </p:tav>
                                        <p:tav tm="100000">
                                          <p:val>
                                            <p:strVal val="#ppt_w"/>
                                          </p:val>
                                        </p:tav>
                                      </p:tavLst>
                                    </p:anim>
                                    <p:anim calcmode="lin" valueType="num">
                                      <p:cBhvr>
                                        <p:cTn id="88" dur="500" fill="hold"/>
                                        <p:tgtEl>
                                          <p:spTgt spid="37"/>
                                        </p:tgtEl>
                                        <p:attrNameLst>
                                          <p:attrName>ppt_h</p:attrName>
                                        </p:attrNameLst>
                                      </p:cBhvr>
                                      <p:tavLst>
                                        <p:tav tm="0">
                                          <p:val>
                                            <p:fltVal val="0"/>
                                          </p:val>
                                        </p:tav>
                                        <p:tav tm="100000">
                                          <p:val>
                                            <p:strVal val="#ppt_h"/>
                                          </p:val>
                                        </p:tav>
                                      </p:tavLst>
                                    </p:anim>
                                    <p:animEffect transition="in" filter="fade">
                                      <p:cBhvr>
                                        <p:cTn id="89" dur="500"/>
                                        <p:tgtEl>
                                          <p:spTgt spid="37"/>
                                        </p:tgtEl>
                                      </p:cBhvr>
                                    </p:animEffect>
                                  </p:childTnLst>
                                </p:cTn>
                              </p:par>
                              <p:par>
                                <p:cTn id="90" presetID="53" presetClass="entr" presetSubtype="16" fill="hold" nodeType="with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p:cTn id="92" dur="500" fill="hold"/>
                                        <p:tgtEl>
                                          <p:spTgt spid="14"/>
                                        </p:tgtEl>
                                        <p:attrNameLst>
                                          <p:attrName>ppt_w</p:attrName>
                                        </p:attrNameLst>
                                      </p:cBhvr>
                                      <p:tavLst>
                                        <p:tav tm="0">
                                          <p:val>
                                            <p:fltVal val="0"/>
                                          </p:val>
                                        </p:tav>
                                        <p:tav tm="100000">
                                          <p:val>
                                            <p:strVal val="#ppt_w"/>
                                          </p:val>
                                        </p:tav>
                                      </p:tavLst>
                                    </p:anim>
                                    <p:anim calcmode="lin" valueType="num">
                                      <p:cBhvr>
                                        <p:cTn id="93" dur="500" fill="hold"/>
                                        <p:tgtEl>
                                          <p:spTgt spid="14"/>
                                        </p:tgtEl>
                                        <p:attrNameLst>
                                          <p:attrName>ppt_h</p:attrName>
                                        </p:attrNameLst>
                                      </p:cBhvr>
                                      <p:tavLst>
                                        <p:tav tm="0">
                                          <p:val>
                                            <p:fltVal val="0"/>
                                          </p:val>
                                        </p:tav>
                                        <p:tav tm="100000">
                                          <p:val>
                                            <p:strVal val="#ppt_h"/>
                                          </p:val>
                                        </p:tav>
                                      </p:tavLst>
                                    </p:anim>
                                    <p:animEffect transition="in" filter="fade">
                                      <p:cBhvr>
                                        <p:cTn id="9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29" grpId="0" animBg="1"/>
      <p:bldP spid="30" grpId="0" animBg="1"/>
      <p:bldP spid="31" grpId="0" animBg="1"/>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4907705" y="5427762"/>
            <a:ext cx="2329779" cy="2316278"/>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1" name="Oval 30"/>
          <p:cNvSpPr/>
          <p:nvPr/>
        </p:nvSpPr>
        <p:spPr>
          <a:xfrm>
            <a:off x="867043" y="1118581"/>
            <a:ext cx="2184227" cy="2056406"/>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5" name="Oval 34"/>
          <p:cNvSpPr/>
          <p:nvPr/>
        </p:nvSpPr>
        <p:spPr>
          <a:xfrm>
            <a:off x="621528" y="3801038"/>
            <a:ext cx="2419639" cy="2413981"/>
          </a:xfrm>
          <a:prstGeom prst="ellipse">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5" name="Oval 44"/>
          <p:cNvSpPr/>
          <p:nvPr/>
        </p:nvSpPr>
        <p:spPr>
          <a:xfrm>
            <a:off x="1965605" y="6215019"/>
            <a:ext cx="2088377" cy="2083490"/>
          </a:xfrm>
          <a:prstGeom prst="ellipse">
            <a:avLst/>
          </a:prstGeom>
          <a:solidFill>
            <a:srgbClr val="848388"/>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6" name="Oval 45"/>
          <p:cNvSpPr/>
          <p:nvPr/>
        </p:nvSpPr>
        <p:spPr>
          <a:xfrm>
            <a:off x="4004080" y="559477"/>
            <a:ext cx="3491328" cy="3435402"/>
          </a:xfrm>
          <a:prstGeom prst="ellipse">
            <a:avLst/>
          </a:prstGeom>
          <a:solidFill>
            <a:srgbClr val="848388"/>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7" name="TextBox 46"/>
          <p:cNvSpPr txBox="1"/>
          <p:nvPr/>
        </p:nvSpPr>
        <p:spPr>
          <a:xfrm>
            <a:off x="10755220" y="966439"/>
            <a:ext cx="6216605" cy="3185736"/>
          </a:xfrm>
          <a:prstGeom prst="rect">
            <a:avLst/>
          </a:prstGeom>
          <a:noFill/>
        </p:spPr>
        <p:txBody>
          <a:bodyPr wrap="square" lIns="137407" tIns="68703" rIns="137407" bIns="68703" rtlCol="0">
            <a:spAutoFit/>
          </a:bodyPr>
          <a:lstStyle/>
          <a:p>
            <a:r>
              <a:rPr lang="en-US" sz="9900" dirty="0" smtClean="0">
                <a:latin typeface="Raleway" pitchFamily="34" charset="0"/>
                <a:ea typeface="Droid Sans" pitchFamily="34" charset="0"/>
                <a:cs typeface="Droid Sans" pitchFamily="34" charset="0"/>
              </a:rPr>
              <a:t>MICRO</a:t>
            </a:r>
            <a:br>
              <a:rPr lang="en-US" sz="9900" dirty="0" smtClean="0">
                <a:latin typeface="Raleway" pitchFamily="34" charset="0"/>
                <a:ea typeface="Droid Sans" pitchFamily="34" charset="0"/>
                <a:cs typeface="Droid Sans" pitchFamily="34" charset="0"/>
              </a:rPr>
            </a:br>
            <a:r>
              <a:rPr lang="en-US" sz="9900" dirty="0" smtClean="0">
                <a:latin typeface="Raleway" pitchFamily="34" charset="0"/>
                <a:ea typeface="Droid Sans" pitchFamily="34" charset="0"/>
                <a:cs typeface="Droid Sans" pitchFamily="34" charset="0"/>
              </a:rPr>
              <a:t>SERVICES</a:t>
            </a:r>
            <a:endParaRPr lang="en-US" sz="9900" dirty="0">
              <a:latin typeface="Raleway" pitchFamily="34" charset="0"/>
              <a:ea typeface="Droid Sans" pitchFamily="34" charset="0"/>
              <a:cs typeface="Droid Sans" pitchFamily="34" charset="0"/>
            </a:endParaRPr>
          </a:p>
        </p:txBody>
      </p:sp>
      <p:sp>
        <p:nvSpPr>
          <p:cNvPr id="48" name="Rectangle 47"/>
          <p:cNvSpPr/>
          <p:nvPr/>
        </p:nvSpPr>
        <p:spPr>
          <a:xfrm>
            <a:off x="12037404" y="4886319"/>
            <a:ext cx="4655136" cy="2849683"/>
          </a:xfrm>
          <a:prstGeom prst="rect">
            <a:avLst/>
          </a:prstGeom>
        </p:spPr>
        <p:txBody>
          <a:bodyPr wrap="square" lIns="137407" tIns="68703" rIns="137407" bIns="68703">
            <a:spAutoFit/>
          </a:bodyPr>
          <a:lstStyle/>
          <a:p>
            <a:pPr>
              <a:lnSpc>
                <a:spcPct val="150000"/>
              </a:lnSpc>
            </a:pPr>
            <a:r>
              <a:rPr lang="en-US" sz="2400" dirty="0" smtClean="0">
                <a:solidFill>
                  <a:srgbClr val="848388"/>
                </a:solidFill>
                <a:latin typeface="Open Sans" pitchFamily="34" charset="0"/>
                <a:ea typeface="Open Sans" pitchFamily="34" charset="0"/>
                <a:cs typeface="Open Sans" pitchFamily="34" charset="0"/>
              </a:rPr>
              <a:t>Logic + State</a:t>
            </a:r>
            <a:br>
              <a:rPr lang="en-US" sz="2400" dirty="0" smtClean="0">
                <a:solidFill>
                  <a:srgbClr val="848388"/>
                </a:solidFill>
                <a:latin typeface="Open Sans" pitchFamily="34" charset="0"/>
                <a:ea typeface="Open Sans" pitchFamily="34" charset="0"/>
                <a:cs typeface="Open Sans" pitchFamily="34" charset="0"/>
              </a:rPr>
            </a:br>
            <a:r>
              <a:rPr lang="en-US" sz="2400" dirty="0" smtClean="0">
                <a:solidFill>
                  <a:srgbClr val="848388"/>
                </a:solidFill>
                <a:latin typeface="Open Sans" pitchFamily="34" charset="0"/>
                <a:ea typeface="Open Sans" pitchFamily="34" charset="0"/>
                <a:cs typeface="Open Sans" pitchFamily="34" charset="0"/>
              </a:rPr>
              <a:t>Unique Name</a:t>
            </a:r>
            <a:br>
              <a:rPr lang="en-US" sz="2400" dirty="0" smtClean="0">
                <a:solidFill>
                  <a:srgbClr val="848388"/>
                </a:solidFill>
                <a:latin typeface="Open Sans" pitchFamily="34" charset="0"/>
                <a:ea typeface="Open Sans" pitchFamily="34" charset="0"/>
                <a:cs typeface="Open Sans" pitchFamily="34" charset="0"/>
              </a:rPr>
            </a:br>
            <a:r>
              <a:rPr lang="en-US" sz="2400" dirty="0" smtClean="0">
                <a:solidFill>
                  <a:srgbClr val="848388"/>
                </a:solidFill>
                <a:latin typeface="Open Sans" pitchFamily="34" charset="0"/>
                <a:ea typeface="Open Sans" pitchFamily="34" charset="0"/>
                <a:cs typeface="Open Sans" pitchFamily="34" charset="0"/>
              </a:rPr>
              <a:t>Communicates</a:t>
            </a:r>
            <a:br>
              <a:rPr lang="en-US" sz="2400" dirty="0" smtClean="0">
                <a:solidFill>
                  <a:srgbClr val="848388"/>
                </a:solidFill>
                <a:latin typeface="Open Sans" pitchFamily="34" charset="0"/>
                <a:ea typeface="Open Sans" pitchFamily="34" charset="0"/>
                <a:cs typeface="Open Sans" pitchFamily="34" charset="0"/>
              </a:rPr>
            </a:br>
            <a:r>
              <a:rPr lang="en-US" sz="2400" dirty="0" smtClean="0">
                <a:solidFill>
                  <a:srgbClr val="848388"/>
                </a:solidFill>
                <a:latin typeface="Open Sans" pitchFamily="34" charset="0"/>
                <a:ea typeface="Open Sans" pitchFamily="34" charset="0"/>
                <a:cs typeface="Open Sans" pitchFamily="34" charset="0"/>
              </a:rPr>
              <a:t>Consistent</a:t>
            </a:r>
            <a:br>
              <a:rPr lang="en-US" sz="2400" dirty="0" smtClean="0">
                <a:solidFill>
                  <a:srgbClr val="848388"/>
                </a:solidFill>
                <a:latin typeface="Open Sans" pitchFamily="34" charset="0"/>
                <a:ea typeface="Open Sans" pitchFamily="34" charset="0"/>
                <a:cs typeface="Open Sans" pitchFamily="34" charset="0"/>
              </a:rPr>
            </a:br>
            <a:r>
              <a:rPr lang="en-US" sz="2400" dirty="0" smtClean="0">
                <a:solidFill>
                  <a:srgbClr val="848388"/>
                </a:solidFill>
                <a:latin typeface="Open Sans" pitchFamily="34" charset="0"/>
                <a:ea typeface="Open Sans" pitchFamily="34" charset="0"/>
                <a:cs typeface="Open Sans" pitchFamily="34" charset="0"/>
              </a:rPr>
              <a:t>Hosted</a:t>
            </a:r>
            <a:endParaRPr lang="en-US" sz="2400" dirty="0">
              <a:solidFill>
                <a:srgbClr val="848388"/>
              </a:solidFill>
              <a:latin typeface="Open Sans" pitchFamily="34" charset="0"/>
              <a:ea typeface="Open Sans" pitchFamily="34" charset="0"/>
              <a:cs typeface="Open Sans" pitchFamily="34" charset="0"/>
            </a:endParaRPr>
          </a:p>
        </p:txBody>
      </p:sp>
      <p:sp>
        <p:nvSpPr>
          <p:cNvPr id="58" name="TextBox 57"/>
          <p:cNvSpPr txBox="1"/>
          <p:nvPr/>
        </p:nvSpPr>
        <p:spPr>
          <a:xfrm>
            <a:off x="9395993" y="1196594"/>
            <a:ext cx="1774923" cy="1385422"/>
          </a:xfrm>
          <a:prstGeom prst="rect">
            <a:avLst/>
          </a:prstGeom>
          <a:noFill/>
        </p:spPr>
        <p:txBody>
          <a:bodyPr wrap="square" lIns="137407" tIns="68703" rIns="137407" bIns="68703" rtlCol="0">
            <a:spAutoFit/>
          </a:bodyPr>
          <a:lstStyle/>
          <a:p>
            <a:r>
              <a:rPr lang="en-US" sz="8100" dirty="0">
                <a:solidFill>
                  <a:srgbClr val="2677AE"/>
                </a:solidFill>
                <a:latin typeface="Oswald" pitchFamily="2" charset="0"/>
                <a:ea typeface="Droid Sans" pitchFamily="34" charset="0"/>
                <a:cs typeface="Droid Sans" pitchFamily="34" charset="0"/>
              </a:rPr>
              <a:t>///</a:t>
            </a:r>
          </a:p>
        </p:txBody>
      </p:sp>
      <p:sp>
        <p:nvSpPr>
          <p:cNvPr id="32" name="TextBox 31"/>
          <p:cNvSpPr txBox="1"/>
          <p:nvPr/>
        </p:nvSpPr>
        <p:spPr>
          <a:xfrm>
            <a:off x="499884" y="1765080"/>
            <a:ext cx="2910727" cy="1000522"/>
          </a:xfrm>
          <a:prstGeom prst="rect">
            <a:avLst/>
          </a:prstGeom>
          <a:noFill/>
        </p:spPr>
        <p:txBody>
          <a:bodyPr wrap="square" lIns="137407" tIns="68703" rIns="137407" bIns="68703" rtlCol="0">
            <a:spAutoFit/>
          </a:bodyPr>
          <a:lstStyle/>
          <a:p>
            <a:pPr algn="ctr"/>
            <a:r>
              <a:rPr lang="en-US" sz="2800" dirty="0" smtClean="0">
                <a:solidFill>
                  <a:schemeClr val="bg1"/>
                </a:solidFill>
                <a:latin typeface="Oswald" pitchFamily="2" charset="0"/>
                <a:ea typeface="Droid Sans" pitchFamily="34" charset="0"/>
                <a:cs typeface="Droid Sans" pitchFamily="34" charset="0"/>
              </a:rPr>
              <a:t>SHOPPING</a:t>
            </a:r>
            <a:br>
              <a:rPr lang="en-US" sz="2800" dirty="0" smtClean="0">
                <a:solidFill>
                  <a:schemeClr val="bg1"/>
                </a:solidFill>
                <a:latin typeface="Oswald" pitchFamily="2" charset="0"/>
                <a:ea typeface="Droid Sans" pitchFamily="34" charset="0"/>
                <a:cs typeface="Droid Sans" pitchFamily="34" charset="0"/>
              </a:rPr>
            </a:br>
            <a:r>
              <a:rPr lang="en-US" sz="2800" dirty="0" smtClean="0">
                <a:solidFill>
                  <a:schemeClr val="bg1"/>
                </a:solidFill>
                <a:latin typeface="Oswald" pitchFamily="2" charset="0"/>
                <a:ea typeface="Droid Sans" pitchFamily="34" charset="0"/>
                <a:cs typeface="Droid Sans" pitchFamily="34" charset="0"/>
              </a:rPr>
              <a:t>CART</a:t>
            </a:r>
            <a:endParaRPr lang="en-US" sz="2800" dirty="0">
              <a:solidFill>
                <a:schemeClr val="bg1"/>
              </a:solidFill>
              <a:latin typeface="Oswald" pitchFamily="2" charset="0"/>
              <a:ea typeface="Droid Sans" pitchFamily="34" charset="0"/>
              <a:cs typeface="Droid Sans" pitchFamily="34" charset="0"/>
            </a:endParaRPr>
          </a:p>
        </p:txBody>
      </p:sp>
      <p:sp>
        <p:nvSpPr>
          <p:cNvPr id="33" name="TextBox 32"/>
          <p:cNvSpPr txBox="1"/>
          <p:nvPr/>
        </p:nvSpPr>
        <p:spPr>
          <a:xfrm>
            <a:off x="4241506" y="1992360"/>
            <a:ext cx="2910727" cy="569635"/>
          </a:xfrm>
          <a:prstGeom prst="rect">
            <a:avLst/>
          </a:prstGeom>
          <a:noFill/>
        </p:spPr>
        <p:txBody>
          <a:bodyPr wrap="square" lIns="137407" tIns="68703" rIns="137407" bIns="68703" rtlCol="0">
            <a:spAutoFit/>
          </a:bodyPr>
          <a:lstStyle/>
          <a:p>
            <a:pPr algn="ctr"/>
            <a:r>
              <a:rPr lang="en-US" sz="2800" dirty="0" smtClean="0">
                <a:solidFill>
                  <a:schemeClr val="bg1"/>
                </a:solidFill>
                <a:latin typeface="Oswald" pitchFamily="2" charset="0"/>
                <a:ea typeface="Droid Sans" pitchFamily="34" charset="0"/>
                <a:cs typeface="Droid Sans" pitchFamily="34" charset="0"/>
              </a:rPr>
              <a:t>WEBSITE</a:t>
            </a:r>
            <a:endParaRPr lang="en-US" sz="2800" dirty="0">
              <a:solidFill>
                <a:schemeClr val="bg1"/>
              </a:solidFill>
              <a:latin typeface="Oswald" pitchFamily="2" charset="0"/>
              <a:ea typeface="Droid Sans" pitchFamily="34" charset="0"/>
              <a:cs typeface="Droid Sans" pitchFamily="34" charset="0"/>
            </a:endParaRPr>
          </a:p>
        </p:txBody>
      </p:sp>
      <p:sp>
        <p:nvSpPr>
          <p:cNvPr id="36" name="TextBox 35"/>
          <p:cNvSpPr txBox="1"/>
          <p:nvPr/>
        </p:nvSpPr>
        <p:spPr>
          <a:xfrm>
            <a:off x="379387" y="4723212"/>
            <a:ext cx="2910727" cy="569635"/>
          </a:xfrm>
          <a:prstGeom prst="rect">
            <a:avLst/>
          </a:prstGeom>
          <a:noFill/>
        </p:spPr>
        <p:txBody>
          <a:bodyPr wrap="square" lIns="137407" tIns="68703" rIns="137407" bIns="68703" rtlCol="0">
            <a:spAutoFit/>
          </a:bodyPr>
          <a:lstStyle/>
          <a:p>
            <a:pPr algn="ctr"/>
            <a:r>
              <a:rPr lang="en-US" sz="2800" dirty="0" smtClean="0">
                <a:solidFill>
                  <a:schemeClr val="bg1"/>
                </a:solidFill>
                <a:latin typeface="Oswald" pitchFamily="2" charset="0"/>
                <a:ea typeface="Droid Sans" pitchFamily="34" charset="0"/>
                <a:cs typeface="Droid Sans" pitchFamily="34" charset="0"/>
              </a:rPr>
              <a:t>INVENTORY</a:t>
            </a:r>
            <a:endParaRPr lang="en-US" sz="2800" dirty="0">
              <a:solidFill>
                <a:schemeClr val="bg1"/>
              </a:solidFill>
              <a:latin typeface="Oswald" pitchFamily="2" charset="0"/>
              <a:ea typeface="Droid Sans" pitchFamily="34" charset="0"/>
              <a:cs typeface="Droid Sans" pitchFamily="34" charset="0"/>
            </a:endParaRPr>
          </a:p>
        </p:txBody>
      </p:sp>
      <p:sp>
        <p:nvSpPr>
          <p:cNvPr id="37" name="TextBox 36"/>
          <p:cNvSpPr txBox="1"/>
          <p:nvPr/>
        </p:nvSpPr>
        <p:spPr>
          <a:xfrm>
            <a:off x="1554429" y="6756503"/>
            <a:ext cx="2910727" cy="1000522"/>
          </a:xfrm>
          <a:prstGeom prst="rect">
            <a:avLst/>
          </a:prstGeom>
          <a:noFill/>
        </p:spPr>
        <p:txBody>
          <a:bodyPr wrap="square" lIns="137407" tIns="68703" rIns="137407" bIns="68703" rtlCol="0">
            <a:spAutoFit/>
          </a:bodyPr>
          <a:lstStyle/>
          <a:p>
            <a:pPr algn="ctr"/>
            <a:r>
              <a:rPr lang="en-US" sz="2800" dirty="0" smtClean="0">
                <a:solidFill>
                  <a:schemeClr val="bg1"/>
                </a:solidFill>
                <a:latin typeface="Oswald" pitchFamily="2" charset="0"/>
                <a:ea typeface="Droid Sans" pitchFamily="34" charset="0"/>
                <a:cs typeface="Droid Sans" pitchFamily="34" charset="0"/>
              </a:rPr>
              <a:t>USER</a:t>
            </a:r>
            <a:br>
              <a:rPr lang="en-US" sz="2800" dirty="0" smtClean="0">
                <a:solidFill>
                  <a:schemeClr val="bg1"/>
                </a:solidFill>
                <a:latin typeface="Oswald" pitchFamily="2" charset="0"/>
                <a:ea typeface="Droid Sans" pitchFamily="34" charset="0"/>
                <a:cs typeface="Droid Sans" pitchFamily="34" charset="0"/>
              </a:rPr>
            </a:br>
            <a:r>
              <a:rPr lang="en-US" sz="2800" dirty="0" smtClean="0">
                <a:solidFill>
                  <a:schemeClr val="bg1"/>
                </a:solidFill>
                <a:latin typeface="Oswald" pitchFamily="2" charset="0"/>
                <a:ea typeface="Droid Sans" pitchFamily="34" charset="0"/>
                <a:cs typeface="Droid Sans" pitchFamily="34" charset="0"/>
              </a:rPr>
              <a:t>PROFILES</a:t>
            </a:r>
            <a:endParaRPr lang="en-US" sz="2800" dirty="0">
              <a:solidFill>
                <a:schemeClr val="bg1"/>
              </a:solidFill>
              <a:latin typeface="Oswald" pitchFamily="2" charset="0"/>
              <a:ea typeface="Droid Sans" pitchFamily="34" charset="0"/>
              <a:cs typeface="Droid Sans" pitchFamily="34" charset="0"/>
            </a:endParaRPr>
          </a:p>
        </p:txBody>
      </p:sp>
      <p:sp>
        <p:nvSpPr>
          <p:cNvPr id="39" name="TextBox 38"/>
          <p:cNvSpPr txBox="1"/>
          <p:nvPr/>
        </p:nvSpPr>
        <p:spPr>
          <a:xfrm>
            <a:off x="4745750" y="6289633"/>
            <a:ext cx="2647992" cy="692746"/>
          </a:xfrm>
          <a:prstGeom prst="rect">
            <a:avLst/>
          </a:prstGeom>
          <a:noFill/>
        </p:spPr>
        <p:txBody>
          <a:bodyPr wrap="square" lIns="137407" tIns="68703" rIns="137407" bIns="68703" rtlCol="0">
            <a:spAutoFit/>
          </a:bodyPr>
          <a:lstStyle/>
          <a:p>
            <a:pPr algn="ctr"/>
            <a:r>
              <a:rPr lang="en-US" sz="3600" dirty="0" smtClean="0">
                <a:solidFill>
                  <a:schemeClr val="bg1"/>
                </a:solidFill>
                <a:latin typeface="Oswald" pitchFamily="2" charset="0"/>
                <a:ea typeface="Droid Sans" pitchFamily="34" charset="0"/>
                <a:cs typeface="Droid Sans" pitchFamily="34" charset="0"/>
              </a:rPr>
              <a:t>SHIPPING</a:t>
            </a:r>
            <a:endParaRPr lang="en-US" sz="3600" dirty="0">
              <a:solidFill>
                <a:schemeClr val="bg1"/>
              </a:solidFill>
              <a:latin typeface="Oswald" pitchFamily="2" charset="0"/>
              <a:ea typeface="Droid Sans" pitchFamily="34" charset="0"/>
              <a:cs typeface="Droid Sans" pitchFamily="34" charset="0"/>
            </a:endParaRPr>
          </a:p>
        </p:txBody>
      </p:sp>
      <p:sp>
        <p:nvSpPr>
          <p:cNvPr id="40" name="Oval 39"/>
          <p:cNvSpPr/>
          <p:nvPr/>
        </p:nvSpPr>
        <p:spPr>
          <a:xfrm>
            <a:off x="8452669" y="4723212"/>
            <a:ext cx="2184227" cy="2056406"/>
          </a:xfrm>
          <a:prstGeom prst="ellipse">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41" name="TextBox 40"/>
          <p:cNvSpPr txBox="1"/>
          <p:nvPr/>
        </p:nvSpPr>
        <p:spPr>
          <a:xfrm>
            <a:off x="8089418" y="5473627"/>
            <a:ext cx="2910727" cy="569635"/>
          </a:xfrm>
          <a:prstGeom prst="rect">
            <a:avLst/>
          </a:prstGeom>
          <a:noFill/>
        </p:spPr>
        <p:txBody>
          <a:bodyPr wrap="square" lIns="137407" tIns="68703" rIns="137407" bIns="68703" rtlCol="0">
            <a:spAutoFit/>
          </a:bodyPr>
          <a:lstStyle/>
          <a:p>
            <a:pPr algn="ctr"/>
            <a:r>
              <a:rPr lang="en-US" sz="2800" dirty="0" smtClean="0">
                <a:solidFill>
                  <a:schemeClr val="bg1"/>
                </a:solidFill>
                <a:latin typeface="Oswald" pitchFamily="2" charset="0"/>
                <a:ea typeface="Droid Sans" pitchFamily="34" charset="0"/>
                <a:cs typeface="Droid Sans" pitchFamily="34" charset="0"/>
              </a:rPr>
              <a:t>BILLING</a:t>
            </a:r>
            <a:endParaRPr lang="en-US" sz="2800" dirty="0">
              <a:solidFill>
                <a:schemeClr val="bg1"/>
              </a:solidFill>
              <a:latin typeface="Oswald" pitchFamily="2" charset="0"/>
              <a:ea typeface="Droid Sans" pitchFamily="34" charset="0"/>
              <a:cs typeface="Droid Sans" pitchFamily="34" charset="0"/>
            </a:endParaRPr>
          </a:p>
        </p:txBody>
      </p:sp>
      <p:sp>
        <p:nvSpPr>
          <p:cNvPr id="13" name="Left Brace 12"/>
          <p:cNvSpPr/>
          <p:nvPr/>
        </p:nvSpPr>
        <p:spPr>
          <a:xfrm>
            <a:off x="10758599" y="4764289"/>
            <a:ext cx="1157102" cy="3213388"/>
          </a:xfrm>
          <a:prstGeom prst="leftBrace">
            <a:avLst>
              <a:gd name="adj1" fmla="val 8333"/>
              <a:gd name="adj2" fmla="val 1951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7772227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rallelogram 31"/>
          <p:cNvSpPr/>
          <p:nvPr/>
        </p:nvSpPr>
        <p:spPr>
          <a:xfrm>
            <a:off x="7882818" y="5272185"/>
            <a:ext cx="2707947" cy="484666"/>
          </a:xfrm>
          <a:prstGeom prst="parallelogram">
            <a:avLst>
              <a:gd name="adj" fmla="val 39129"/>
            </a:avLst>
          </a:prstGeom>
          <a:solidFill>
            <a:srgbClr val="88BDE7"/>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r"/>
            <a:endParaRPr lang="en-US"/>
          </a:p>
        </p:txBody>
      </p:sp>
      <p:sp>
        <p:nvSpPr>
          <p:cNvPr id="30" name="TextBox 29"/>
          <p:cNvSpPr txBox="1"/>
          <p:nvPr/>
        </p:nvSpPr>
        <p:spPr>
          <a:xfrm>
            <a:off x="6831366" y="4661672"/>
            <a:ext cx="4780201" cy="1801049"/>
          </a:xfrm>
          <a:prstGeom prst="rect">
            <a:avLst/>
          </a:prstGeom>
          <a:noFill/>
        </p:spPr>
        <p:txBody>
          <a:bodyPr wrap="square" lIns="137407" tIns="68703" rIns="137407" bIns="68703" rtlCol="0">
            <a:spAutoFit/>
          </a:bodyPr>
          <a:lstStyle/>
          <a:p>
            <a:pPr algn="ctr"/>
            <a:r>
              <a:rPr lang="en-US" sz="3600" dirty="0" smtClean="0">
                <a:latin typeface="Oswald" pitchFamily="2" charset="0"/>
                <a:ea typeface="Open Sans" pitchFamily="34" charset="0"/>
                <a:cs typeface="Open Sans" pitchFamily="34" charset="0"/>
              </a:rPr>
              <a:t>Stateless</a:t>
            </a:r>
            <a:endParaRPr lang="en-US" sz="3600" dirty="0">
              <a:latin typeface="Oswald" pitchFamily="2" charset="0"/>
              <a:ea typeface="Open Sans" pitchFamily="34" charset="0"/>
              <a:cs typeface="Open Sans" pitchFamily="34" charset="0"/>
            </a:endParaRPr>
          </a:p>
          <a:p>
            <a:pPr algn="ctr"/>
            <a:r>
              <a:rPr lang="en-US" sz="3600" dirty="0">
                <a:solidFill>
                  <a:schemeClr val="bg1"/>
                </a:solidFill>
                <a:latin typeface="Oswald" pitchFamily="2" charset="0"/>
                <a:ea typeface="Open Sans" pitchFamily="34" charset="0"/>
                <a:cs typeface="Open Sans" pitchFamily="34" charset="0"/>
              </a:rPr>
              <a:t>OR</a:t>
            </a:r>
          </a:p>
          <a:p>
            <a:pPr algn="ctr"/>
            <a:r>
              <a:rPr lang="en-US" sz="3600" dirty="0" err="1" smtClean="0">
                <a:latin typeface="Oswald" pitchFamily="2" charset="0"/>
                <a:ea typeface="Open Sans" pitchFamily="34" charset="0"/>
                <a:cs typeface="Open Sans" pitchFamily="34" charset="0"/>
              </a:rPr>
              <a:t>Stateful</a:t>
            </a:r>
            <a:endParaRPr lang="en-US" sz="3600" dirty="0">
              <a:latin typeface="Oswald" pitchFamily="2" charset="0"/>
              <a:ea typeface="Open Sans" pitchFamily="34" charset="0"/>
              <a:cs typeface="Open Sans" pitchFamily="34" charset="0"/>
            </a:endParaRPr>
          </a:p>
        </p:txBody>
      </p:sp>
      <p:sp>
        <p:nvSpPr>
          <p:cNvPr id="13" name="TextBox 12"/>
          <p:cNvSpPr txBox="1"/>
          <p:nvPr/>
        </p:nvSpPr>
        <p:spPr>
          <a:xfrm>
            <a:off x="1542666" y="1177608"/>
            <a:ext cx="15172860" cy="1492965"/>
          </a:xfrm>
          <a:prstGeom prst="rect">
            <a:avLst/>
          </a:prstGeom>
          <a:noFill/>
        </p:spPr>
        <p:txBody>
          <a:bodyPr wrap="square" lIns="137407" tIns="68703" rIns="137407" bIns="68703" rtlCol="0">
            <a:spAutoFit/>
          </a:bodyPr>
          <a:lstStyle/>
          <a:p>
            <a:pPr algn="ctr"/>
            <a:r>
              <a:rPr lang="en-US" sz="8800" dirty="0" smtClean="0">
                <a:latin typeface="Raleway" pitchFamily="34" charset="0"/>
                <a:ea typeface="Droid Sans" pitchFamily="34" charset="0"/>
                <a:cs typeface="Droid Sans" pitchFamily="34" charset="0"/>
              </a:rPr>
              <a:t>TYPES OF MICROSERVICES</a:t>
            </a:r>
            <a:endParaRPr lang="en-US" sz="9900" dirty="0">
              <a:latin typeface="Raleway" pitchFamily="34" charset="0"/>
              <a:ea typeface="Droid Sans" pitchFamily="34" charset="0"/>
              <a:cs typeface="Droid Sans" pitchFamily="34" charset="0"/>
            </a:endParaRPr>
          </a:p>
        </p:txBody>
      </p:sp>
      <p:sp>
        <p:nvSpPr>
          <p:cNvPr id="33" name="Rectangle 32"/>
          <p:cNvSpPr/>
          <p:nvPr/>
        </p:nvSpPr>
        <p:spPr>
          <a:xfrm>
            <a:off x="1298192" y="4706132"/>
            <a:ext cx="5007447" cy="1712127"/>
          </a:xfrm>
          <a:prstGeom prst="rect">
            <a:avLst/>
          </a:prstGeom>
        </p:spPr>
        <p:txBody>
          <a:bodyPr wrap="square" lIns="137407" tIns="68703" rIns="137407" bIns="68703">
            <a:spAutoFit/>
          </a:bodyPr>
          <a:lstStyle/>
          <a:p>
            <a:pPr marL="257638" indent="-257638" algn="ctr">
              <a:lnSpc>
                <a:spcPct val="150000"/>
              </a:lnSpc>
              <a:buFont typeface="Wingdings" pitchFamily="2" charset="2"/>
              <a:buChar char="ü"/>
            </a:pPr>
            <a:r>
              <a:rPr lang="en-US" sz="3600" dirty="0" smtClean="0">
                <a:solidFill>
                  <a:srgbClr val="848388"/>
                </a:solidFill>
                <a:latin typeface="Open Sans" pitchFamily="34" charset="0"/>
                <a:ea typeface="Open Sans" pitchFamily="34" charset="0"/>
                <a:cs typeface="Open Sans" pitchFamily="34" charset="0"/>
              </a:rPr>
              <a:t>No state (external)</a:t>
            </a:r>
            <a:endParaRPr lang="en-US" sz="3600" dirty="0">
              <a:solidFill>
                <a:srgbClr val="848388"/>
              </a:solidFill>
              <a:latin typeface="Open Sans" pitchFamily="34" charset="0"/>
              <a:ea typeface="Open Sans" pitchFamily="34" charset="0"/>
              <a:cs typeface="Open Sans" pitchFamily="34" charset="0"/>
            </a:endParaRPr>
          </a:p>
          <a:p>
            <a:pPr marL="257638" indent="-257638" algn="ctr">
              <a:lnSpc>
                <a:spcPct val="150000"/>
              </a:lnSpc>
              <a:buFont typeface="Wingdings" pitchFamily="2" charset="2"/>
              <a:buChar char="ü"/>
            </a:pPr>
            <a:r>
              <a:rPr lang="en-US" sz="3600" dirty="0" smtClean="0">
                <a:solidFill>
                  <a:srgbClr val="848388"/>
                </a:solidFill>
                <a:latin typeface="Open Sans" pitchFamily="34" charset="0"/>
                <a:ea typeface="Open Sans" pitchFamily="34" charset="0"/>
                <a:cs typeface="Open Sans" pitchFamily="34" charset="0"/>
              </a:rPr>
              <a:t>N instances</a:t>
            </a:r>
            <a:endParaRPr lang="en-US" sz="3600" dirty="0">
              <a:solidFill>
                <a:srgbClr val="848388"/>
              </a:solidFill>
              <a:latin typeface="Open Sans" pitchFamily="34" charset="0"/>
              <a:ea typeface="Open Sans" pitchFamily="34" charset="0"/>
              <a:cs typeface="Open Sans" pitchFamily="34" charset="0"/>
            </a:endParaRPr>
          </a:p>
        </p:txBody>
      </p:sp>
      <p:sp>
        <p:nvSpPr>
          <p:cNvPr id="34" name="Rectangle 33"/>
          <p:cNvSpPr/>
          <p:nvPr/>
        </p:nvSpPr>
        <p:spPr>
          <a:xfrm>
            <a:off x="11898472" y="4706132"/>
            <a:ext cx="4943455" cy="2631738"/>
          </a:xfrm>
          <a:prstGeom prst="rect">
            <a:avLst/>
          </a:prstGeom>
        </p:spPr>
        <p:txBody>
          <a:bodyPr wrap="square" lIns="137407" tIns="68703" rIns="137407" bIns="68703">
            <a:spAutoFit/>
          </a:bodyPr>
          <a:lstStyle/>
          <a:p>
            <a:pPr marL="257638" indent="-257638" algn="ctr">
              <a:lnSpc>
                <a:spcPct val="150000"/>
              </a:lnSpc>
              <a:buFont typeface="Wingdings" pitchFamily="2" charset="2"/>
              <a:buChar char="ü"/>
            </a:pPr>
            <a:r>
              <a:rPr lang="en-US" sz="3600" dirty="0">
                <a:solidFill>
                  <a:srgbClr val="848388"/>
                </a:solidFill>
                <a:latin typeface="Open Sans" pitchFamily="34" charset="0"/>
                <a:ea typeface="Open Sans" pitchFamily="34" charset="0"/>
                <a:cs typeface="Open Sans" pitchFamily="34" charset="0"/>
              </a:rPr>
              <a:t>Authoritative State</a:t>
            </a:r>
          </a:p>
          <a:p>
            <a:pPr marL="257638" indent="-257638" algn="ctr">
              <a:lnSpc>
                <a:spcPct val="150000"/>
              </a:lnSpc>
              <a:buFont typeface="Wingdings" pitchFamily="2" charset="2"/>
              <a:buChar char="ü"/>
            </a:pPr>
            <a:r>
              <a:rPr lang="en-US" sz="3600" dirty="0" smtClean="0">
                <a:solidFill>
                  <a:srgbClr val="848388"/>
                </a:solidFill>
                <a:latin typeface="Open Sans" pitchFamily="34" charset="0"/>
                <a:ea typeface="Open Sans" pitchFamily="34" charset="0"/>
                <a:cs typeface="Open Sans" pitchFamily="34" charset="0"/>
              </a:rPr>
              <a:t>Partitioning with N </a:t>
            </a:r>
            <a:r>
              <a:rPr lang="en-US" sz="3600" dirty="0">
                <a:solidFill>
                  <a:srgbClr val="848388"/>
                </a:solidFill>
                <a:latin typeface="Open Sans" pitchFamily="34" charset="0"/>
                <a:ea typeface="Open Sans" pitchFamily="34" charset="0"/>
                <a:cs typeface="Open Sans" pitchFamily="34" charset="0"/>
              </a:rPr>
              <a:t>consistent copies</a:t>
            </a:r>
          </a:p>
        </p:txBody>
      </p:sp>
      <p:sp>
        <p:nvSpPr>
          <p:cNvPr id="4" name="Left Arrow 3"/>
          <p:cNvSpPr/>
          <p:nvPr/>
        </p:nvSpPr>
        <p:spPr>
          <a:xfrm>
            <a:off x="7528374" y="4336670"/>
            <a:ext cx="3062390" cy="325002"/>
          </a:xfrm>
          <a:prstGeom prst="leftArrow">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
        <p:nvSpPr>
          <p:cNvPr id="35" name="Left Arrow 34"/>
          <p:cNvSpPr/>
          <p:nvPr/>
        </p:nvSpPr>
        <p:spPr>
          <a:xfrm rot="10800000">
            <a:off x="7882819" y="6366016"/>
            <a:ext cx="3062390" cy="325002"/>
          </a:xfrm>
          <a:prstGeom prst="leftArrow">
            <a:avLst/>
          </a:prstGeom>
          <a:solidFill>
            <a:srgbClr val="2677AE"/>
          </a:solidFill>
          <a:ln>
            <a:noFill/>
          </a:ln>
        </p:spPr>
        <p:style>
          <a:lnRef idx="2">
            <a:schemeClr val="accent1">
              <a:shade val="50000"/>
            </a:schemeClr>
          </a:lnRef>
          <a:fillRef idx="1">
            <a:schemeClr val="accent1"/>
          </a:fillRef>
          <a:effectRef idx="0">
            <a:schemeClr val="accent1"/>
          </a:effectRef>
          <a:fontRef idx="minor">
            <a:schemeClr val="lt1"/>
          </a:fontRef>
        </p:style>
        <p:txBody>
          <a:bodyPr lIns="137407" tIns="68703" rIns="137407" bIns="68703" rtlCol="0" anchor="ctr"/>
          <a:lstStyle/>
          <a:p>
            <a:pPr algn="ctr"/>
            <a:endParaRPr lang="en-US"/>
          </a:p>
        </p:txBody>
      </p:sp>
    </p:spTree>
    <p:extLst>
      <p:ext uri="{BB962C8B-B14F-4D97-AF65-F5344CB8AC3E}">
        <p14:creationId xmlns:p14="http://schemas.microsoft.com/office/powerpoint/2010/main" val="422306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13187</TotalTime>
  <Words>2804</Words>
  <Application>Microsoft Office PowerPoint</Application>
  <PresentationFormat>Custom</PresentationFormat>
  <Paragraphs>418</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Segoe UI Light</vt:lpstr>
      <vt:lpstr>Segoe UI</vt:lpstr>
      <vt:lpstr>Droid Sans</vt:lpstr>
      <vt:lpstr>Wingdings</vt:lpstr>
      <vt:lpstr>Segoe UI Semibold</vt:lpstr>
      <vt:lpstr>Segoe UI Black</vt:lpstr>
      <vt:lpstr>Calibri</vt:lpstr>
      <vt:lpstr>Arial</vt:lpstr>
      <vt:lpstr>Raleway</vt:lpstr>
      <vt:lpstr>Open Sans</vt:lpstr>
      <vt:lpstr>Oswald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Mike Wood</cp:lastModifiedBy>
  <cp:revision>1379</cp:revision>
  <dcterms:created xsi:type="dcterms:W3CDTF">2014-02-13T17:38:34Z</dcterms:created>
  <dcterms:modified xsi:type="dcterms:W3CDTF">2015-09-24T13:04:49Z</dcterms:modified>
</cp:coreProperties>
</file>